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7" r:id="rId3"/>
    <p:sldId id="263" r:id="rId4"/>
    <p:sldId id="269" r:id="rId5"/>
    <p:sldId id="279" r:id="rId6"/>
    <p:sldId id="280" r:id="rId7"/>
    <p:sldId id="266" r:id="rId8"/>
    <p:sldId id="278" r:id="rId9"/>
    <p:sldId id="281" r:id="rId10"/>
    <p:sldId id="282" r:id="rId11"/>
    <p:sldId id="283" r:id="rId12"/>
    <p:sldId id="284" r:id="rId13"/>
    <p:sldId id="291" r:id="rId14"/>
    <p:sldId id="285" r:id="rId15"/>
    <p:sldId id="286" r:id="rId16"/>
    <p:sldId id="287" r:id="rId17"/>
    <p:sldId id="294" r:id="rId18"/>
    <p:sldId id="296" r:id="rId19"/>
    <p:sldId id="298" r:id="rId20"/>
    <p:sldId id="288" r:id="rId21"/>
    <p:sldId id="275" r:id="rId22"/>
    <p:sldId id="295" r:id="rId23"/>
    <p:sldId id="293" r:id="rId24"/>
    <p:sldId id="270" r:id="rId25"/>
    <p:sldId id="273" r:id="rId26"/>
    <p:sldId id="271" r:id="rId27"/>
    <p:sldId id="27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2" autoAdjust="0"/>
    <p:restoredTop sz="94671" autoAdjust="0"/>
  </p:normalViewPr>
  <p:slideViewPr>
    <p:cSldViewPr>
      <p:cViewPr varScale="1">
        <p:scale>
          <a:sx n="70" d="100"/>
          <a:sy n="70" d="100"/>
        </p:scale>
        <p:origin x="14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AEE17-4C6D-459B-AAC0-290EBD29646A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F1E99-97E3-4249-B3D0-436F473C9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2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F1E99-97E3-4249-B3D0-436F473C9F7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17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F1E99-97E3-4249-B3D0-436F473C9F7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7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BDA8E-9E0B-498A-AC83-E65A06776B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6ADD3-D23D-4852-BC38-3494E8B154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AFF59-B4B0-4246-93F8-286497B3D7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0E7CA-FC79-4F64-A906-B40A3973D9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2DA81-8C49-485D-9B62-2EE9ABD6ED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85BA6-39C9-4908-928B-95BBF71EE2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07E28-3174-4E47-8515-4CFCB3702F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9B55B-DF1E-4A1C-ABE5-00540AA7C4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4924E-31FD-4254-AE6D-20C762A158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F4EE0-AC57-4134-892C-BEF600686F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F746B-323E-4928-ABCF-BFEB598902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DC708F-141C-43B1-A1AF-843229D541E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6700" y="4549676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выполнила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Картухина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Наталья Анатольевна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Воспитатель МАДОУ д/с № 119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г.Калининград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2017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г.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1015801"/>
            <a:ext cx="6553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solidFill>
                  <a:srgbClr val="2D2D8A"/>
                </a:solidFill>
                <a:latin typeface="Arial"/>
                <a:cs typeface="Arial"/>
              </a:rPr>
              <a:t/>
            </a:r>
            <a:br>
              <a:rPr lang="ru-RU" kern="0" dirty="0">
                <a:solidFill>
                  <a:srgbClr val="2D2D8A"/>
                </a:solidFill>
                <a:latin typeface="Arial"/>
                <a:cs typeface="Arial"/>
              </a:rPr>
            </a:br>
            <a:r>
              <a:rPr lang="ru-RU" sz="3200" b="1" kern="0" dirty="0" smtClean="0">
                <a:solidFill>
                  <a:srgbClr val="FF0000"/>
                </a:solidFill>
                <a:latin typeface="Arial"/>
                <a:cs typeface="Arial"/>
              </a:rPr>
              <a:t>Портфолио </a:t>
            </a:r>
            <a:r>
              <a:rPr lang="ru-RU" sz="3200" b="1" kern="0" dirty="0">
                <a:solidFill>
                  <a:srgbClr val="FF0000"/>
                </a:solidFill>
                <a:latin typeface="Arial"/>
                <a:cs typeface="Arial"/>
              </a:rPr>
              <a:t>педагога ДОО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"/>
            <a:ext cx="7391400" cy="160020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8080"/>
                </a:solidFill>
                <a:latin typeface="times new roman" panose="02020603050405020304" pitchFamily="18" charset="0"/>
              </a:rPr>
              <a:t>Детский сад работает по программам: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"Детство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"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Т.И.Бабаевой</a:t>
            </a:r>
            <a:endParaRPr lang="ru-RU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2" descr="http://detsad-95.ru/images/banners/1352136079_foto-1-detstv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72587"/>
            <a:ext cx="14382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ttp://detsad-95.ru/images/banners/103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872587"/>
            <a:ext cx="1485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43400" y="4343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8080"/>
                </a:solidFill>
                <a:latin typeface="times new roman" panose="02020603050405020304" pitchFamily="18" charset="0"/>
              </a:rPr>
              <a:t>Парциальные программы: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О.Л. Князева,  М.Д.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Маханева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 «Приобщение детей к истокам русской народной культуры»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И.А.Лыкова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"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Цветые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ладошки"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К.В.Тарасова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Т.В.Нестеренко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Т.Г.Рубан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"Гармония" 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4" descr="http://detsad-95.ru/images/banners/120864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3400"/>
            <a:ext cx="13525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84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Результаты воспитанников</a:t>
            </a:r>
            <a:br>
              <a:rPr lang="ru-RU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800" y="1295400"/>
            <a:ext cx="7239000" cy="4038601"/>
          </a:xfrm>
        </p:spPr>
        <p:txBody>
          <a:bodyPr/>
          <a:lstStyle/>
          <a:p>
            <a:r>
              <a:rPr lang="ru-RU" sz="1200" dirty="0" smtClean="0"/>
              <a:t>Сведения о достижении обучающимися положительной динамики результатов освоения образовательных программ по итогам мониторингов, проводимых организацией: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Вид контроля</a:t>
            </a:r>
          </a:p>
          <a:p>
            <a:r>
              <a:rPr lang="ru-RU" sz="1200" dirty="0" smtClean="0"/>
              <a:t>2012-2013 гг.</a:t>
            </a:r>
          </a:p>
          <a:p>
            <a:r>
              <a:rPr lang="ru-RU" sz="1200" dirty="0" smtClean="0"/>
              <a:t>2013-2014 гг.</a:t>
            </a:r>
          </a:p>
          <a:p>
            <a:r>
              <a:rPr lang="ru-RU" sz="1200" dirty="0" smtClean="0"/>
              <a:t>2014-2015 гг.</a:t>
            </a:r>
          </a:p>
          <a:p>
            <a:r>
              <a:rPr lang="ru-RU" sz="1200" dirty="0" smtClean="0"/>
              <a:t>2015-2016 гг.</a:t>
            </a:r>
          </a:p>
          <a:p>
            <a:r>
              <a:rPr lang="ru-RU" sz="1200" dirty="0" smtClean="0"/>
              <a:t>2016 – 2017гг.</a:t>
            </a:r>
          </a:p>
          <a:p>
            <a:r>
              <a:rPr lang="ru-RU" sz="1200" dirty="0" smtClean="0"/>
              <a:t>Входной контроль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В- 80</a:t>
            </a:r>
          </a:p>
          <a:p>
            <a:r>
              <a:rPr lang="ru-RU" sz="1200" dirty="0" smtClean="0"/>
              <a:t>С-1</a:t>
            </a:r>
          </a:p>
          <a:p>
            <a:r>
              <a:rPr lang="ru-RU" sz="1200" dirty="0" smtClean="0"/>
              <a:t>Н-19</a:t>
            </a:r>
          </a:p>
          <a:p>
            <a:r>
              <a:rPr lang="ru-RU" sz="1200" dirty="0" smtClean="0"/>
              <a:t>В- 10</a:t>
            </a:r>
          </a:p>
          <a:p>
            <a:r>
              <a:rPr lang="ru-RU" sz="1200" dirty="0" smtClean="0"/>
              <a:t>С-19</a:t>
            </a:r>
          </a:p>
          <a:p>
            <a:r>
              <a:rPr lang="ru-RU" sz="1200" dirty="0" smtClean="0"/>
              <a:t>Н-71</a:t>
            </a:r>
          </a:p>
          <a:p>
            <a:r>
              <a:rPr lang="ru-RU" sz="1200" dirty="0" smtClean="0"/>
              <a:t>Промежуточный контроль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В- 85</a:t>
            </a:r>
          </a:p>
          <a:p>
            <a:r>
              <a:rPr lang="ru-RU" sz="1200" dirty="0" smtClean="0"/>
              <a:t>С-15</a:t>
            </a:r>
          </a:p>
          <a:p>
            <a:r>
              <a:rPr lang="ru-RU" sz="1200" dirty="0" smtClean="0"/>
              <a:t>Н-</a:t>
            </a:r>
          </a:p>
          <a:p>
            <a:r>
              <a:rPr lang="ru-RU" sz="1200" dirty="0" smtClean="0"/>
              <a:t>В- 25</a:t>
            </a:r>
          </a:p>
          <a:p>
            <a:r>
              <a:rPr lang="ru-RU" sz="1200" dirty="0" smtClean="0"/>
              <a:t>С-37</a:t>
            </a:r>
          </a:p>
          <a:p>
            <a:r>
              <a:rPr lang="ru-RU" sz="1200" dirty="0" smtClean="0"/>
              <a:t>Н-38</a:t>
            </a:r>
          </a:p>
          <a:p>
            <a:r>
              <a:rPr lang="ru-RU" sz="1200" dirty="0" smtClean="0"/>
              <a:t>Итоговый контроль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В-100</a:t>
            </a:r>
          </a:p>
          <a:p>
            <a:r>
              <a:rPr lang="ru-RU" sz="1200" dirty="0" smtClean="0"/>
              <a:t>С-</a:t>
            </a:r>
          </a:p>
          <a:p>
            <a:r>
              <a:rPr lang="ru-RU" sz="1200" dirty="0" smtClean="0"/>
              <a:t>Н-</a:t>
            </a:r>
          </a:p>
          <a:p>
            <a:r>
              <a:rPr lang="ru-RU" sz="1200" dirty="0" smtClean="0"/>
              <a:t>В-34</a:t>
            </a:r>
          </a:p>
          <a:p>
            <a:r>
              <a:rPr lang="ru-RU" sz="1200" dirty="0" smtClean="0"/>
              <a:t>С-47</a:t>
            </a:r>
          </a:p>
          <a:p>
            <a:r>
              <a:rPr lang="ru-RU" sz="1200" dirty="0" smtClean="0"/>
              <a:t>Н-19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	Сведения о достижении обучающимися положительных результатов освоения образовательных программ по итогам мониторинга системы образования, проводимого в порядке, установленном постановлением Правительства Российской Федерации от 5 августа 2013 г. № 662:</a:t>
            </a:r>
          </a:p>
          <a:p>
            <a:r>
              <a:rPr lang="ru-RU" sz="1200" dirty="0" smtClean="0"/>
              <a:t>Педагог работает и проводит мониторинг по образовательной программе «Детство» Т.И. Бабаевой. Динамика результатов освоения программы воспитанников ДОУ по результатам образовательной деятельности (средний балл):</a:t>
            </a:r>
          </a:p>
          <a:p>
            <a:r>
              <a:rPr lang="ru-RU" sz="1200" dirty="0" smtClean="0"/>
              <a:t>2015 – 2016 учебный год</a:t>
            </a:r>
          </a:p>
          <a:p>
            <a:r>
              <a:rPr lang="ru-RU" sz="1200" dirty="0" smtClean="0"/>
              <a:t>Группа</a:t>
            </a:r>
          </a:p>
          <a:p>
            <a:r>
              <a:rPr lang="ru-RU" sz="1200" dirty="0" smtClean="0"/>
              <a:t>«Физическая культура»</a:t>
            </a:r>
          </a:p>
          <a:p>
            <a:r>
              <a:rPr lang="ru-RU" sz="1200" dirty="0" smtClean="0"/>
              <a:t>Познавательное развитие</a:t>
            </a:r>
          </a:p>
          <a:p>
            <a:r>
              <a:rPr lang="ru-RU" sz="1200" dirty="0" smtClean="0"/>
              <a:t>Речевое развитие</a:t>
            </a:r>
          </a:p>
          <a:p>
            <a:r>
              <a:rPr lang="ru-RU" sz="1200" dirty="0" smtClean="0"/>
              <a:t>Художественно-эстетическое</a:t>
            </a:r>
          </a:p>
          <a:p>
            <a:r>
              <a:rPr lang="ru-RU" sz="1200" dirty="0" smtClean="0"/>
              <a:t>Социально-коммуникативное</a:t>
            </a:r>
          </a:p>
          <a:p>
            <a:r>
              <a:rPr lang="ru-RU" sz="1200" dirty="0" smtClean="0"/>
              <a:t>Подготовительная к школе </a:t>
            </a:r>
          </a:p>
          <a:p>
            <a:r>
              <a:rPr lang="ru-RU" sz="1200" dirty="0" smtClean="0"/>
              <a:t>100%</a:t>
            </a:r>
          </a:p>
          <a:p>
            <a:r>
              <a:rPr lang="ru-RU" sz="1200" dirty="0" smtClean="0"/>
              <a:t>100%</a:t>
            </a:r>
          </a:p>
          <a:p>
            <a:r>
              <a:rPr lang="ru-RU" sz="1200" dirty="0" smtClean="0"/>
              <a:t>99%</a:t>
            </a:r>
          </a:p>
          <a:p>
            <a:r>
              <a:rPr lang="ru-RU" sz="1200" dirty="0" smtClean="0"/>
              <a:t>100%</a:t>
            </a:r>
          </a:p>
          <a:p>
            <a:r>
              <a:rPr lang="ru-RU" sz="1200" dirty="0" smtClean="0"/>
              <a:t>100%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2016 – 2017 учебный год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200" dirty="0" smtClean="0"/>
              <a:t>Группа</a:t>
            </a:r>
          </a:p>
          <a:p>
            <a:r>
              <a:rPr lang="ru-RU" sz="1200" dirty="0" smtClean="0"/>
              <a:t>«Физическая культура»</a:t>
            </a:r>
          </a:p>
          <a:p>
            <a:r>
              <a:rPr lang="ru-RU" sz="1200" dirty="0" smtClean="0"/>
              <a:t>Познавательное развитие</a:t>
            </a:r>
          </a:p>
          <a:p>
            <a:r>
              <a:rPr lang="ru-RU" sz="1200" dirty="0" smtClean="0"/>
              <a:t>Речевое развитие</a:t>
            </a:r>
          </a:p>
          <a:p>
            <a:r>
              <a:rPr lang="ru-RU" sz="1200" dirty="0" smtClean="0"/>
              <a:t>Художественно-эстетическое</a:t>
            </a:r>
          </a:p>
          <a:p>
            <a:r>
              <a:rPr lang="ru-RU" sz="1200" dirty="0" smtClean="0"/>
              <a:t>Социально-коммуникативное</a:t>
            </a:r>
          </a:p>
          <a:p>
            <a:r>
              <a:rPr lang="ru-RU" sz="1200" dirty="0" smtClean="0"/>
              <a:t>Первая младшая</a:t>
            </a:r>
          </a:p>
          <a:p>
            <a:r>
              <a:rPr lang="ru-RU" sz="1200" dirty="0" smtClean="0"/>
              <a:t>87%</a:t>
            </a:r>
          </a:p>
          <a:p>
            <a:r>
              <a:rPr lang="ru-RU" sz="1200" dirty="0" smtClean="0"/>
              <a:t>84%</a:t>
            </a:r>
          </a:p>
          <a:p>
            <a:r>
              <a:rPr lang="ru-RU" sz="1200" dirty="0" smtClean="0"/>
              <a:t>66%</a:t>
            </a:r>
          </a:p>
          <a:p>
            <a:r>
              <a:rPr lang="ru-RU" sz="1200" dirty="0" smtClean="0"/>
              <a:t>88%</a:t>
            </a:r>
          </a:p>
          <a:p>
            <a:r>
              <a:rPr lang="ru-RU" sz="1200" dirty="0" smtClean="0"/>
              <a:t>78%</a:t>
            </a:r>
          </a:p>
          <a:p>
            <a:r>
              <a:rPr lang="ru-RU" sz="1200" dirty="0" smtClean="0"/>
              <a:t>- Образовательная область «Познавательное развитие»- % освоение программы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66690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523" y="-133136"/>
            <a:ext cx="7303641" cy="1280271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143316"/>
              </p:ext>
            </p:extLst>
          </p:nvPr>
        </p:nvGraphicFramePr>
        <p:xfrm>
          <a:off x="304800" y="609600"/>
          <a:ext cx="8534400" cy="5730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1309212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Уровень ОУ, муниципальный региональный, федеральный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Результат (победитель, призер, участник)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Дата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28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Всероссийская акция «Моя спортивная школа»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Городской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Участники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2015 г.</a:t>
                      </a:r>
                      <a:endParaRPr lang="ru-RU" sz="1200" dirty="0"/>
                    </a:p>
                  </a:txBody>
                  <a:tcPr/>
                </a:tc>
              </a:tr>
              <a:tr h="98190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Городской «Велопробег»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«Мама, папа, я – спортивная семья»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Городской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Участники </a:t>
                      </a:r>
                      <a:endParaRPr lang="ru-RU" sz="1200" b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2015 г.</a:t>
                      </a:r>
                      <a:endParaRPr lang="ru-RU" sz="1200" dirty="0"/>
                    </a:p>
                  </a:txBody>
                  <a:tcPr/>
                </a:tc>
              </a:tr>
              <a:tr h="828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Выставка конкурс «Осенняя фантазия»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ОУ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место, 20 ч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2 место 10 ч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 место 3 ч.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2015 г.</a:t>
                      </a:r>
                      <a:endParaRPr lang="ru-RU" sz="1200" dirty="0"/>
                    </a:p>
                  </a:txBody>
                  <a:tcPr/>
                </a:tc>
              </a:tr>
              <a:tr h="1079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Городская интеллектуальная игра «Почемучки –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знайки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для детей старшего дошкольного возраста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Городской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        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2015 г.</a:t>
                      </a:r>
                      <a:endParaRPr lang="ru-RU" sz="12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Городская спартакиада «Здоровый дошкольник»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Отборочный тур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Городской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11 место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2015 г.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91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680315"/>
              </p:ext>
            </p:extLst>
          </p:nvPr>
        </p:nvGraphicFramePr>
        <p:xfrm>
          <a:off x="685800" y="0"/>
          <a:ext cx="8001000" cy="6261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76599"/>
                <a:gridCol w="2286000"/>
                <a:gridCol w="1828800"/>
                <a:gridCol w="609601"/>
              </a:tblGrid>
              <a:tr h="4841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Название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Результат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Дата</a:t>
                      </a:r>
                    </a:p>
                  </a:txBody>
                  <a:tcPr/>
                </a:tc>
              </a:tr>
              <a:tr h="663947">
                <a:tc>
                  <a:txBody>
                    <a:bodyPr/>
                    <a:lstStyle/>
                    <a:p>
                      <a:r>
                        <a:rPr lang="ru-RU" sz="1200" smtClean="0">
                          <a:latin typeface="Times New Roman"/>
                          <a:ea typeface="Calibri"/>
                        </a:rPr>
                        <a:t>Спортивные игры посвященные проводам зимы «Широкая Масленица»</a:t>
                      </a:r>
                      <a:endParaRPr lang="ru-RU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Мероприятия городского (районного) уровня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Лауреата</a:t>
                      </a:r>
                      <a:endParaRPr lang="ru-RU" sz="105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63947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Фестиваль – конкурс «Колокольчик» среди детских творческих (театральных) коллективов ДОУ</a:t>
                      </a:r>
                      <a:endParaRPr lang="ru-RU" sz="1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Мероприятия городского (районного) уровня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</a:t>
                      </a:r>
                      <a:endParaRPr lang="ru-RU" sz="105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63800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– фестиваль «Сердце матери – сердце Победы», посвященном 71 –ой годовщине штурму Кёнигсберга и Победы в Великой Отечественной войне</a:t>
                      </a:r>
                      <a:endParaRPr lang="ru-RU" sz="11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Мероприятия городского (районного) уровня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53289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Спортивного мероприятия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Весёлые старты «Папа, мама, я, Крепкая семья!»</a:t>
                      </a:r>
                    </a:p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городского (районного) уровня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                    2016г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0773"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VIII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спортивно-оздоровительных соревнований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«Мама, папа, я – спортивная семья!»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среди сборных семейных команд дошкольных  учреждений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2015-2016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г.</a:t>
                      </a:r>
                      <a:endParaRPr lang="ru-RU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городского (районного) уровня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2016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283"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открытого  конкурса-фестиваля изобразительного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искусства и фотографии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«ГАЛЕРЕЯ  НАСТРОЕНИЙ»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2015 – 2016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уч.г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городского (районного) уровня</a:t>
                      </a:r>
                      <a:endParaRPr lang="ru-RU" sz="1100" dirty="0" smtClean="0"/>
                    </a:p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Победитель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5 Участники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2016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11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Мои любимые сказки»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Калининградский аграрий.</a:t>
                      </a:r>
                    </a:p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городского (районного) уровня</a:t>
                      </a:r>
                      <a:endParaRPr lang="ru-RU" sz="1100" dirty="0" smtClean="0"/>
                    </a:p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                2016 г.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3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14300" marR="114300" marT="0" marB="0"/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797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3446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Самообразование </a:t>
            </a:r>
            <a:br>
              <a:rPr lang="ru-RU" dirty="0">
                <a:solidFill>
                  <a:srgbClr val="0070C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" y="0"/>
            <a:ext cx="130036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789469"/>
              </p:ext>
            </p:extLst>
          </p:nvPr>
        </p:nvGraphicFramePr>
        <p:xfrm>
          <a:off x="91440" y="594946"/>
          <a:ext cx="8686800" cy="6187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95600"/>
                <a:gridCol w="1905000"/>
                <a:gridCol w="3886200"/>
              </a:tblGrid>
              <a:tr h="8839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Тема по самообразованию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Сроки работы над темой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Результаты работы по теме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2819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«Влияние устного народного творчества на развитие речи детей 3-4 лет»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2015-2016</a:t>
                      </a:r>
                      <a:r>
                        <a:rPr lang="ru-RU" sz="1400" baseline="0" dirty="0" smtClean="0"/>
                        <a:t>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В результате работы по теме самообразования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 у большинства детей повысился  интерес  к устному народному творчеству;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-обогатилась устная речь;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-развились фантазия и воображение;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-у родителей сформировались представления о создании благоприятного эмоционального и социально-психологического климата для полноценного развития    ребенка;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-расширились представления о влиянии устного народного творчества на развитие речи ребёнка.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632364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«Развитие эмоционально-нравственной сферы</a:t>
                      </a:r>
                      <a:endParaRPr lang="ru-RU" sz="1400" b="0" i="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 навыков общения у детей дошкольного возраста»</a:t>
                      </a:r>
                      <a:endParaRPr lang="ru-RU" sz="14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2016-2017 г.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Вся проведенная образовательная деятельность помогает подготовить детей к общению со взрослыми; к овладению приемами и навыками эффективного межличностного общения со сверстниками (установление дружеских отношений, готовность к коллективным формам деятельности, умению самостоятельно разрешать конфликты мирным путём); к принятию и соблюдению (в последствии) классных и школьных социальных и этических норм (сдерживание непроизвольных эмоций и желаний, способность к ответственному поведению).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500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3399"/>
                </a:solidFill>
                <a:latin typeface="Monotype Corsiva" panose="03010101010201010101" pitchFamily="66" charset="0"/>
              </a:rPr>
              <a:t>Проведение открытых мероприятий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430942"/>
              </p:ext>
            </p:extLst>
          </p:nvPr>
        </p:nvGraphicFramePr>
        <p:xfrm>
          <a:off x="457200" y="1143000"/>
          <a:ext cx="8382000" cy="44785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Название мероприятия, тема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(ОУ, муниципальный, региональный, федеральный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Дата проведения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на педсовете на тему: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«Роль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музыкально-дидактических игр в развитии дошкольника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Выступление на педсовете с демонстрацией поделок на тему: «Поделки из бросового материала».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 для педагогов «Народные игры»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Открытое занятие в подготовительной группе.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детского творчества из природного материала «Осенняя фантазия»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ОУ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2016 г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Открытое занятие </a:t>
                      </a:r>
                      <a:r>
                        <a:rPr lang="ru-RU" sz="12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«Воздух»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Развивающие игры. Презентация, мастер класс по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музыкальным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играм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оу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 г.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302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Проектная деятельность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30822"/>
              </p:ext>
            </p:extLst>
          </p:nvPr>
        </p:nvGraphicFramePr>
        <p:xfrm>
          <a:off x="381000" y="1143000"/>
          <a:ext cx="8153400" cy="55257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1200"/>
                <a:gridCol w="2362200"/>
                <a:gridCol w="2209800"/>
                <a:gridCol w="1600200"/>
              </a:tblGrid>
              <a:tr h="1767862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Уровень (ОУ, муниципальный региональный, федеральный)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Дата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889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«Мы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юные экологи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ОУ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Занятия, индивидуальная работа, в повседневной жизни.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</a:tr>
              <a:tr h="1185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Театрализованная деятельность как средство развития творческих    способностей дошкольников. 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Занятия, индивидуальная работа, в повседневной жизни. 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</a:tr>
              <a:tr h="1185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961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69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Награды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Михаил\Desktop\для портфолио\IMG-20170411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2999"/>
            <a:ext cx="7223478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539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Михаил\Desktop\для портфолио\IMG-20170411-WA0003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1"/>
            <a:ext cx="4114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ихаил\Desktop\для портфолио\IMG-20170411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ихаил\Desktop\для портфолио\IMG-20170411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4114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ихаил\Desktop\для портфолио\IMG-20170411-WA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895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293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ихаил\Desktop\для портфолио\IMG-20170411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22" y="811427"/>
            <a:ext cx="2880078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ихаил\Desktop\для портфолио\IMG-20170411-WA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88773"/>
            <a:ext cx="3124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ихаил\Desktop\для портфолио\IMG-20170411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27" y="2837935"/>
            <a:ext cx="2895600" cy="261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Михаил\Desktop\для портфолио\IMG-20170411-WA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768" y="2860589"/>
            <a:ext cx="3124200" cy="260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396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2743200"/>
            <a:ext cx="4191000" cy="42744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ghtScreen trans="44000" gridSize="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6383337" cy="1328737"/>
          </a:xfrm>
          <a:prstGeom prst="rect">
            <a:avLst/>
          </a:prstGeom>
          <a:noFill/>
          <a:ln>
            <a:noFill/>
          </a:ln>
          <a:effectLst>
            <a:glow rad="139700">
              <a:srgbClr val="FFFF00">
                <a:alpha val="4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2"/>
                </a:solidFill>
              </a:rPr>
              <a:t>ВОСПИТАТЕЛЯ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МАДОУ д/с 119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err="1" smtClean="0">
                <a:solidFill>
                  <a:schemeClr val="accent2"/>
                </a:solidFill>
              </a:rPr>
              <a:t>Картухина</a:t>
            </a:r>
            <a:r>
              <a:rPr lang="ru-RU" dirty="0" smtClean="0">
                <a:solidFill>
                  <a:schemeClr val="accent2"/>
                </a:solidFill>
              </a:rPr>
              <a:t> Наталья Анатольевна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г. Калининград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303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Положительные отзывы</a:t>
            </a:r>
            <a:endParaRPr lang="ru-RU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8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9757" y="-1706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Наша жизнь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Михаил\Desktop\для портфолио\20160916_103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2743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ихаил\Desktop\для портфолио\20161103_0934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2971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ихаил\Desktop\для портфолио\20161115_1157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2743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ихаил\Desktop\для портфолио\20161128_1053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2971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08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9757" y="-1706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Наши утренники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Михаил\Desktop\для портфолио\20160329_1116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7705"/>
            <a:ext cx="2971800" cy="386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ихаил\Desktop\для портфолио\20160329_1118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352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857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7400" y="457200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Проект «Мы юные экологи»</a:t>
            </a:r>
            <a:endParaRPr lang="ru-RU" sz="2400" dirty="0"/>
          </a:p>
        </p:txBody>
      </p:sp>
      <p:pic>
        <p:nvPicPr>
          <p:cNvPr id="9" name="Picture 5" descr="C:\Users\USER\Desktop\все ФОТО\100_61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295400"/>
            <a:ext cx="3124200" cy="2133600"/>
          </a:xfrm>
          <a:noFill/>
        </p:spPr>
      </p:pic>
      <p:pic>
        <p:nvPicPr>
          <p:cNvPr id="17" name="Picture 4" descr="C:\Users\USER\Desktop\к презентации\100_57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3048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USER\Desktop\к презентации\100_57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581400"/>
            <a:ext cx="3200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7" descr="C:\Users\USER\Desktop\все ФОТО\100_6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05200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095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5800" y="762000"/>
            <a:ext cx="8229600" cy="4525963"/>
          </a:xfrm>
        </p:spPr>
        <p:txBody>
          <a:bodyPr anchor="t" anchorCtr="0">
            <a:normAutofit lnSpcReduction="10000"/>
          </a:bodyPr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sz="1800" kern="12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b="1" kern="1200" dirty="0">
                <a:solidFill>
                  <a:srgbClr val="0070C0"/>
                </a:solidFill>
                <a:latin typeface="Georgia" pitchFamily="18" charset="0"/>
              </a:rPr>
              <a:t>Ты в группе -  учитель,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b="1" kern="1200" dirty="0">
                <a:solidFill>
                  <a:srgbClr val="0070C0"/>
                </a:solidFill>
                <a:latin typeface="Georgia" pitchFamily="18" charset="0"/>
              </a:rPr>
              <a:t>артист и певец,                                                             Помни о том, не забудь !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b="1" kern="1200" dirty="0">
                <a:solidFill>
                  <a:srgbClr val="0070C0"/>
                </a:solidFill>
                <a:latin typeface="Georgia" pitchFamily="18" charset="0"/>
              </a:rPr>
              <a:t>  Если бьётся с твоим вместе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b="1" kern="1200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en-US" b="1" kern="1200" dirty="0" smtClean="0">
                <a:solidFill>
                  <a:srgbClr val="0070C0"/>
                </a:solidFill>
                <a:latin typeface="Georgia" pitchFamily="18" charset="0"/>
              </a:rPr>
              <a:t>30 </a:t>
            </a:r>
            <a:r>
              <a:rPr lang="ru-RU" b="1" kern="1200" dirty="0" smtClean="0">
                <a:solidFill>
                  <a:srgbClr val="0070C0"/>
                </a:solidFill>
                <a:latin typeface="Georgia" pitchFamily="18" charset="0"/>
              </a:rPr>
              <a:t>детских </a:t>
            </a:r>
            <a:r>
              <a:rPr lang="ru-RU" b="1" kern="1200" dirty="0">
                <a:solidFill>
                  <a:srgbClr val="0070C0"/>
                </a:solidFill>
                <a:latin typeface="Georgia" pitchFamily="18" charset="0"/>
              </a:rPr>
              <a:t>сердец –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b="1" kern="1200" dirty="0">
                <a:solidFill>
                  <a:srgbClr val="0070C0"/>
                </a:solidFill>
                <a:latin typeface="Georgia" pitchFamily="18" charset="0"/>
              </a:rPr>
              <a:t>     Ты правильно выбрал свой путь!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b="1" kern="1200" dirty="0">
                <a:solidFill>
                  <a:srgbClr val="0070C0"/>
                </a:solidFill>
                <a:latin typeface="Georgia" pitchFamily="18" charset="0"/>
              </a:rPr>
              <a:t>Главное – не только знания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b="1" kern="1200" dirty="0">
                <a:solidFill>
                  <a:srgbClr val="0070C0"/>
                </a:solidFill>
                <a:latin typeface="Georgia" pitchFamily="18" charset="0"/>
              </a:rPr>
              <a:t>детям дать,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b="1" kern="1200" dirty="0">
                <a:solidFill>
                  <a:srgbClr val="0070C0"/>
                </a:solidFill>
                <a:latin typeface="Georgia" pitchFamily="18" charset="0"/>
              </a:rPr>
              <a:t>Главное достойных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b="1" kern="1200" dirty="0">
                <a:solidFill>
                  <a:srgbClr val="0070C0"/>
                </a:solidFill>
                <a:latin typeface="Georgia" pitchFamily="18" charset="0"/>
              </a:rPr>
              <a:t>граждан воспитать!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454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8800" y="1371601"/>
            <a:ext cx="6248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Дни  жизни своей непростой 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Дошкольникам я посвящаю.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И всех, кто  ко мне приходит, 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 Своими детьми я считаю…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Но дети взрослеют.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От детского сада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Дорогами жизни шагают.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И пусть они в сердце своём  </a:t>
            </a:r>
          </a:p>
          <a:p>
            <a:r>
              <a:rPr lang="ru-RU" sz="3200" b="1" u="sng" dirty="0">
                <a:solidFill>
                  <a:srgbClr val="FF0000"/>
                </a:solidFill>
              </a:rPr>
              <a:t>Наш детский сад вспоминают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3125" y="252484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6"/>
                </a:solidFill>
              </a:rPr>
              <a:t>Слово </a:t>
            </a:r>
            <a:r>
              <a:rPr lang="ru-RU" sz="4800" b="1" dirty="0">
                <a:solidFill>
                  <a:schemeClr val="accent6"/>
                </a:solidFill>
              </a:rPr>
              <a:t>о воспитанниках</a:t>
            </a:r>
          </a:p>
        </p:txBody>
      </p:sp>
    </p:spTree>
    <p:extLst>
      <p:ext uri="{BB962C8B-B14F-4D97-AF65-F5344CB8AC3E}">
        <p14:creationId xmlns:p14="http://schemas.microsoft.com/office/powerpoint/2010/main" val="3779345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</a:rPr>
              <a:t>Наше творчество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3962400" cy="28956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1" y="4267200"/>
            <a:ext cx="3890750" cy="2457450"/>
          </a:xfrm>
          <a:prstGeom prst="rect">
            <a:avLst/>
          </a:prstGeom>
        </p:spPr>
      </p:pic>
      <p:pic>
        <p:nvPicPr>
          <p:cNvPr id="4098" name="Picture 2" descr="C:\Users\Михаил\Desktop\для портфолио\20161103_0934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92" y="1295400"/>
            <a:ext cx="355050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ихаил\Desktop\для портфолио\20161124_0938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92" y="4344816"/>
            <a:ext cx="3550508" cy="230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791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3200" y="838200"/>
            <a:ext cx="4575175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ln w="1905"/>
                <a:gradFill>
                  <a:gsLst>
                    <a:gs pos="0">
                      <a:srgbClr val="2D2D8A">
                        <a:shade val="20000"/>
                        <a:satMod val="200000"/>
                      </a:srgbClr>
                    </a:gs>
                    <a:gs pos="78000">
                      <a:srgbClr val="2D2D8A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8A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38290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769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33600" y="4083797"/>
            <a:ext cx="7010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Труд воспитателя очень непрост,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	Игры, занятия, творческий рост!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	Но ни о чём не жалею, друзья,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	Детям я сердце своё отдала!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5971" y="990600"/>
            <a:ext cx="2500829" cy="2286000"/>
          </a:xfrm>
          <a:prstGeom prst="rect">
            <a:avLst/>
          </a:prstGeom>
        </p:spPr>
      </p:pic>
      <p:pic>
        <p:nvPicPr>
          <p:cNvPr id="1027" name="Picture 3" descr="C:\Users\Михаил\Desktop\для портфолио\20160303_120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0999"/>
            <a:ext cx="2895600" cy="370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735806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46186"/>
            <a:ext cx="5953125" cy="53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694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4800" kern="1200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  <a:t>Место работы</a:t>
            </a:r>
            <a:br>
              <a:rPr lang="ru-RU" sz="4800" kern="1200" dirty="0" smtClean="0">
                <a:solidFill>
                  <a:srgbClr val="FF0000"/>
                </a:solidFill>
                <a:latin typeface="Monotype Corsiva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2600" y="1143001"/>
            <a:ext cx="7086600" cy="2819400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kern="1200" dirty="0" smtClean="0">
                <a:solidFill>
                  <a:srgbClr val="39639D"/>
                </a:solidFill>
                <a:latin typeface="Calibri"/>
              </a:rPr>
              <a:t>МУНИЦИПАЛЬНОЕ АВТОНОМНОЕ ДОШКОЛЬНОЕ ОБРАЗОВАТЕЛЬНОЕ УЧРЕЖДЕНИЕ ГОРОДА КАЛИНИНГРАДА ДЕТСКИЙ САД №119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ru-RU" sz="2400" kern="1200" dirty="0" smtClean="0">
              <a:solidFill>
                <a:srgbClr val="39639D"/>
              </a:solidFill>
              <a:latin typeface="Calibri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kern="1200" dirty="0" smtClean="0">
                <a:solidFill>
                  <a:srgbClr val="39639D"/>
                </a:solidFill>
                <a:latin typeface="Calibri"/>
              </a:rPr>
              <a:t>ДОЛЖНОСТЬ И ДАТА НАЗНАЧЕНИЯ НА ДОЛЖНОСТЬ :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kern="1200" dirty="0" smtClean="0">
                <a:solidFill>
                  <a:srgbClr val="39639D"/>
                </a:solidFill>
                <a:latin typeface="Calibri"/>
              </a:rPr>
              <a:t> ВОСПИТАТЕЛЬ,  октябрь 2006 Г.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683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04800"/>
            <a:ext cx="8839200" cy="4343400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n w="635">
                <a:noFill/>
              </a:ln>
              <a:solidFill>
                <a:srgbClr val="0070C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Monotype Corsiva" panose="03010101010201010101" pitchFamily="66" charset="0"/>
              <a:cs typeface="Arial" pitchFamily="34" charset="0"/>
            </a:endParaRPr>
          </a:p>
          <a:p>
            <a:pPr marL="0" indent="0">
              <a:buNone/>
            </a:pPr>
            <a:endParaRPr lang="ru-RU" b="1" dirty="0" smtClean="0">
              <a:ln w="635">
                <a:noFill/>
              </a:ln>
              <a:solidFill>
                <a:srgbClr val="0070C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Monotype Corsiva" panose="03010101010201010101" pitchFamily="66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600" b="1" dirty="0" smtClean="0">
                <a:ln w="635"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anose="03010101010201010101" pitchFamily="66" charset="0"/>
                <a:cs typeface="Arial" pitchFamily="34" charset="0"/>
              </a:rPr>
              <a:t>Выпускница отделения </a:t>
            </a:r>
            <a:r>
              <a:rPr lang="ru-RU" sz="3600" b="1" dirty="0">
                <a:ln w="635"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anose="03010101010201010101" pitchFamily="66" charset="0"/>
                <a:cs typeface="Arial" pitchFamily="34" charset="0"/>
              </a:rPr>
              <a:t>дополнительного образования по специальности «Дошкольное образование» государственного бюджетного образовательного учреждения  </a:t>
            </a:r>
            <a:r>
              <a:rPr lang="ru-RU" sz="3600" b="1" dirty="0" smtClean="0">
                <a:ln w="635"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anose="03010101010201010101" pitchFamily="66" charset="0"/>
                <a:cs typeface="Arial" pitchFamily="34" charset="0"/>
              </a:rPr>
              <a:t>средне- профессионального образования </a:t>
            </a:r>
            <a:r>
              <a:rPr lang="ru-RU" sz="3600" b="1" dirty="0">
                <a:ln w="635"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anose="03010101010201010101" pitchFamily="66" charset="0"/>
                <a:cs typeface="Arial" pitchFamily="34" charset="0"/>
              </a:rPr>
              <a:t>Калининградской области «Педагогический  </a:t>
            </a:r>
            <a:r>
              <a:rPr lang="ru-RU" sz="3600" b="1" dirty="0" smtClean="0">
                <a:ln w="635"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anose="03010101010201010101" pitchFamily="66" charset="0"/>
                <a:cs typeface="Arial" pitchFamily="34" charset="0"/>
              </a:rPr>
              <a:t>колледж» г.Черняховск.</a:t>
            </a:r>
            <a:r>
              <a:rPr lang="ru-RU" sz="3600" b="1" dirty="0">
                <a:ln w="635"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anose="03010101010201010101" pitchFamily="66" charset="0"/>
                <a:cs typeface="Arial" pitchFamily="34" charset="0"/>
              </a:rPr>
              <a:t/>
            </a:r>
            <a:br>
              <a:rPr lang="ru-RU" sz="3600" b="1" dirty="0">
                <a:ln w="635"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anose="03010101010201010101" pitchFamily="66" charset="0"/>
                <a:cs typeface="Arial" pitchFamily="34" charset="0"/>
              </a:rPr>
            </a:br>
            <a:endParaRPr lang="ru-RU" sz="3600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6205" y="0"/>
            <a:ext cx="6340390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91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50657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0799" y="762000"/>
            <a:ext cx="5980113" cy="548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F6FC6">
                    <a:lumMod val="75000"/>
                  </a:srgbClr>
                </a:solidFill>
                <a:latin typeface="Constantia"/>
              </a:rPr>
              <a:t>По воле судьбы стала воспитателем. И ни минуты не пожалела об этом. Я часто думаю о том, что бы я делала без этих маленьких шалунишек, без их горящих глаз, без ста вопросов «Почему».   Наверное, не случайно так распорядилась судьба и привела меня в детский сад. Теперь это мой дом, в котором меня ждут, любят, ценят; в который я спешу с интересными идеями, хорошим настроением.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F6FC6">
                    <a:lumMod val="75000"/>
                  </a:srgbClr>
                </a:solidFill>
                <a:latin typeface="Constantia"/>
              </a:rPr>
              <a:t>    Я думаю, что только профессия педагога даёт волю буре чувств и эмоций, почву для размышления и творчества.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F6FC6">
                    <a:lumMod val="75000"/>
                  </a:srgbClr>
                </a:solidFill>
                <a:latin typeface="Constantia"/>
              </a:rPr>
              <a:t>    Я творческий и очень эмоциональная личность. Мне хочется стать для своих малышей самым близким другом, хочется отдать им все свои знания и умения, показать им как красив и приветлив окружающий мир. Как он хрупок и беззащитен, как нуждается в нашем участии.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F6FC6">
                    <a:lumMod val="75000"/>
                  </a:srgbClr>
                </a:solidFill>
                <a:latin typeface="Constantia"/>
              </a:rPr>
              <a:t>    Основанием своей профессии я считаю именно Любовь и Доброту. В таком случае в моей работе на первый план выходит: приласкать, посочувствовать, поговорить по душам. Потому что самая большая ценность на земле это - дети.  Дети - моё главное богатство, в окружении которых я нахожусь и на работе, и дома…  Для меня в жизни нет большего счастья, чем постоянно ощущать себя нужной детям!    Я считаю своим призванием найти и развить в каждом ребенке способности, которые обязательно есть в каждом маленьком человечке, ввести его в окружающий мир, дав знания о мире, о его природе, о человеке как главной составляющей этого мира. Я думаю, что смогу сделать все, чтобы в двадцать первом веке оценили не только меня, но и моих воспитанников.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prstClr val="black"/>
                </a:solidFill>
                <a:latin typeface="Constantia"/>
              </a:rPr>
              <a:t> </a:t>
            </a:r>
            <a:endParaRPr lang="ru-RU" sz="1400" dirty="0">
              <a:solidFill>
                <a:srgbClr val="0F6FC6">
                  <a:lumMod val="75000"/>
                </a:srgbClr>
              </a:solidFill>
              <a:latin typeface="Constanti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Сведения о повышение квалификации</a:t>
            </a:r>
            <a:br>
              <a:rPr lang="ru-RU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3500" y="800100"/>
            <a:ext cx="7200900" cy="4983163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000" dirty="0" smtClean="0">
                <a:latin typeface="Monotype Corsiva" panose="03010101010201010101" pitchFamily="66" charset="0"/>
                <a:cs typeface="Arial" pitchFamily="34" charset="0"/>
              </a:rPr>
              <a:t>Калининградский областной институт развития повышения квалификации и подготовки работников образования, курсы подготовки воспитателей дошкольных учреждений «Теоретические основы дошкольного образования 500 ч. 2007 год»</a:t>
            </a:r>
          </a:p>
          <a:p>
            <a:pPr marL="0" lvl="0" indent="0" algn="just">
              <a:buNone/>
            </a:pPr>
            <a:endParaRPr lang="ru-RU" sz="2000" dirty="0" smtClean="0">
              <a:latin typeface="Monotype Corsiva" panose="03010101010201010101" pitchFamily="66" charset="0"/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ru-RU" sz="2000" dirty="0" smtClean="0">
                <a:latin typeface="Monotype Corsiva" panose="03010101010201010101" pitchFamily="66" charset="0"/>
                <a:cs typeface="Arial" pitchFamily="34" charset="0"/>
              </a:rPr>
              <a:t>Краткосрочные </a:t>
            </a:r>
            <a:r>
              <a:rPr lang="ru-RU" sz="2000" dirty="0">
                <a:latin typeface="Monotype Corsiva" panose="03010101010201010101" pitchFamily="66" charset="0"/>
                <a:cs typeface="Arial" pitchFamily="34" charset="0"/>
              </a:rPr>
              <a:t>курсы повышения квалификации в </a:t>
            </a:r>
            <a:r>
              <a:rPr lang="ru-RU" sz="2000" dirty="0" smtClean="0">
                <a:latin typeface="Monotype Corsiva" panose="03010101010201010101" pitchFamily="66" charset="0"/>
                <a:cs typeface="Arial" pitchFamily="34" charset="0"/>
              </a:rPr>
              <a:t>муниципальном  </a:t>
            </a:r>
            <a:r>
              <a:rPr lang="ru-RU" sz="2000" dirty="0">
                <a:latin typeface="Monotype Corsiva" panose="03010101010201010101" pitchFamily="66" charset="0"/>
                <a:cs typeface="Arial" pitchFamily="34" charset="0"/>
              </a:rPr>
              <a:t>автономном </a:t>
            </a:r>
            <a:r>
              <a:rPr lang="ru-RU" sz="2000" dirty="0" smtClean="0">
                <a:latin typeface="Monotype Corsiva" panose="03010101010201010101" pitchFamily="66" charset="0"/>
                <a:cs typeface="Arial" pitchFamily="34" charset="0"/>
              </a:rPr>
              <a:t> </a:t>
            </a:r>
            <a:r>
              <a:rPr lang="ru-RU" sz="2000" dirty="0">
                <a:latin typeface="Monotype Corsiva" panose="03010101010201010101" pitchFamily="66" charset="0"/>
                <a:cs typeface="Arial" pitchFamily="34" charset="0"/>
              </a:rPr>
              <a:t>учреждении </a:t>
            </a:r>
            <a:r>
              <a:rPr lang="ru-RU" sz="2000" dirty="0" smtClean="0">
                <a:latin typeface="Monotype Corsiva" panose="03010101010201010101" pitchFamily="66" charset="0"/>
                <a:cs typeface="Arial" pitchFamily="34" charset="0"/>
              </a:rPr>
              <a:t>города Калининграда «</a:t>
            </a:r>
            <a:r>
              <a:rPr lang="ru-RU" sz="2000" dirty="0" err="1" smtClean="0">
                <a:latin typeface="Monotype Corsiva" panose="03010101010201010101" pitchFamily="66" charset="0"/>
                <a:cs typeface="Arial" pitchFamily="34" charset="0"/>
              </a:rPr>
              <a:t>Учебно</a:t>
            </a:r>
            <a:r>
              <a:rPr lang="ru-RU" sz="2000" dirty="0" smtClean="0">
                <a:latin typeface="Monotype Corsiva" panose="03010101010201010101" pitchFamily="66" charset="0"/>
                <a:cs typeface="Arial" pitchFamily="34" charset="0"/>
              </a:rPr>
              <a:t>–методический образовательный центр» </a:t>
            </a:r>
            <a:r>
              <a:rPr lang="ru-RU" sz="2000" dirty="0">
                <a:latin typeface="Monotype Corsiva" panose="03010101010201010101" pitchFamily="66" charset="0"/>
                <a:cs typeface="Arial" pitchFamily="34" charset="0"/>
              </a:rPr>
              <a:t>по программе </a:t>
            </a:r>
            <a:r>
              <a:rPr lang="ru-RU" sz="2000" dirty="0" smtClean="0">
                <a:latin typeface="Monotype Corsiva" panose="03010101010201010101" pitchFamily="66" charset="0"/>
                <a:cs typeface="Arial" pitchFamily="34" charset="0"/>
              </a:rPr>
              <a:t>«Содержание и формы дошкольного образования в свете ФГОС.     36 часов 2015 год.</a:t>
            </a:r>
          </a:p>
          <a:p>
            <a:pPr marL="0" lvl="0" indent="0" algn="just">
              <a:buNone/>
            </a:pPr>
            <a:r>
              <a:rPr lang="ru-RU" sz="2000" dirty="0">
                <a:latin typeface="Monotype Corsiva" panose="03010101010201010101" pitchFamily="66" charset="0"/>
                <a:cs typeface="Arial" pitchFamily="34" charset="0"/>
              </a:rPr>
              <a:t>Краткосрочные курсы повышения </a:t>
            </a:r>
            <a:r>
              <a:rPr lang="ru-RU" sz="2000" dirty="0" smtClean="0">
                <a:latin typeface="Monotype Corsiva" panose="03010101010201010101" pitchFamily="66" charset="0"/>
                <a:cs typeface="Arial" pitchFamily="34" charset="0"/>
              </a:rPr>
              <a:t>квалификации в государственном автономном учреждении </a:t>
            </a:r>
            <a:r>
              <a:rPr lang="ru-RU" sz="2000" dirty="0" err="1" smtClean="0">
                <a:latin typeface="Monotype Corsiva" panose="03010101010201010101" pitchFamily="66" charset="0"/>
                <a:cs typeface="Arial" pitchFamily="34" charset="0"/>
              </a:rPr>
              <a:t>Калининградскоц</a:t>
            </a:r>
            <a:r>
              <a:rPr lang="ru-RU" sz="2000" dirty="0" smtClean="0">
                <a:latin typeface="Monotype Corsiva" panose="03010101010201010101" pitchFamily="66" charset="0"/>
                <a:cs typeface="Arial" pitchFamily="34" charset="0"/>
              </a:rPr>
              <a:t> области  «Центр диагностики и консультирования детей и подростков» по дополнительной профессиональной программе повышения квалификации «Организация </a:t>
            </a:r>
            <a:r>
              <a:rPr lang="ru-RU" sz="2000" dirty="0" err="1" smtClean="0">
                <a:latin typeface="Monotype Corsiva" panose="03010101010201010101" pitchFamily="66" charset="0"/>
                <a:cs typeface="Arial" pitchFamily="34" charset="0"/>
              </a:rPr>
              <a:t>соправождения</a:t>
            </a:r>
            <a:r>
              <a:rPr lang="ru-RU" sz="2000" dirty="0" smtClean="0">
                <a:latin typeface="Monotype Corsiva" panose="03010101010201010101" pitchFamily="66" charset="0"/>
                <a:cs typeface="Arial" pitchFamily="34" charset="0"/>
              </a:rPr>
              <a:t> обучающихся с ОВЗ и детей-инвалидов в дошкольном образовательном </a:t>
            </a:r>
            <a:r>
              <a:rPr lang="ru-RU" sz="2000" dirty="0" err="1" smtClean="0">
                <a:latin typeface="Monotype Corsiva" panose="03010101010201010101" pitchFamily="66" charset="0"/>
                <a:cs typeface="Arial" pitchFamily="34" charset="0"/>
              </a:rPr>
              <a:t>учереждении</a:t>
            </a:r>
            <a:r>
              <a:rPr lang="ru-RU" sz="2000" dirty="0" smtClean="0">
                <a:latin typeface="Monotype Corsiva" panose="03010101010201010101" pitchFamily="66" charset="0"/>
                <a:cs typeface="Arial" pitchFamily="34" charset="0"/>
              </a:rPr>
              <a:t>. В </a:t>
            </a:r>
            <a:r>
              <a:rPr lang="ru-RU" sz="2000" dirty="0" err="1" smtClean="0">
                <a:latin typeface="Monotype Corsiva" panose="03010101010201010101" pitchFamily="66" charset="0"/>
                <a:cs typeface="Arial" pitchFamily="34" charset="0"/>
              </a:rPr>
              <a:t>обьёме</a:t>
            </a:r>
            <a:r>
              <a:rPr lang="ru-RU" sz="2000" dirty="0" smtClean="0">
                <a:latin typeface="Monotype Corsiva" panose="03010101010201010101" pitchFamily="66" charset="0"/>
                <a:cs typeface="Arial" pitchFamily="34" charset="0"/>
              </a:rPr>
              <a:t> 36 часов 2017 год.</a:t>
            </a:r>
            <a:endParaRPr lang="ru-RU" sz="2000" dirty="0">
              <a:latin typeface="Monotype Corsiva" panose="03010101010201010101" pitchFamily="66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095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Monotype Corsiva" pitchFamily="66" charset="0"/>
              </a:rPr>
              <a:t>Сведения о результатах предыдущей аттестации</a:t>
            </a:r>
            <a:br>
              <a:rPr lang="ru-RU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2274838"/>
            <a:ext cx="6477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kern="0" dirty="0">
                <a:solidFill>
                  <a:srgbClr val="000000"/>
                </a:solidFill>
                <a:latin typeface="Arial"/>
                <a:cs typeface="Arial"/>
              </a:rPr>
              <a:t>Установлено соответствие квалификационным характеристикам по должности воспитатель приказом заведующего Муниципального автономного дошкольного учреждения </a:t>
            </a:r>
            <a:r>
              <a:rPr lang="ru-RU" sz="2400" kern="0" dirty="0" smtClean="0">
                <a:solidFill>
                  <a:srgbClr val="000000"/>
                </a:solidFill>
                <a:latin typeface="Arial"/>
                <a:cs typeface="Arial"/>
              </a:rPr>
              <a:t>детского </a:t>
            </a:r>
            <a:r>
              <a:rPr lang="ru-RU" sz="2400" kern="0" dirty="0">
                <a:solidFill>
                  <a:srgbClr val="000000"/>
                </a:solidFill>
                <a:latin typeface="Arial"/>
                <a:cs typeface="Arial"/>
              </a:rPr>
              <a:t>сада № </a:t>
            </a:r>
            <a:r>
              <a:rPr lang="ru-RU" sz="2400" kern="0" dirty="0" smtClean="0">
                <a:solidFill>
                  <a:srgbClr val="000000"/>
                </a:solidFill>
                <a:latin typeface="Arial"/>
                <a:cs typeface="Arial"/>
              </a:rPr>
              <a:t>119 г. Калининград От 30.04.2015. №391.</a:t>
            </a:r>
            <a:endParaRPr lang="ru-RU" sz="24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0788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</TotalTime>
  <Words>1204</Words>
  <Application>Microsoft Office PowerPoint</Application>
  <PresentationFormat>Экран (4:3)</PresentationFormat>
  <Paragraphs>249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Arial</vt:lpstr>
      <vt:lpstr>Calibri</vt:lpstr>
      <vt:lpstr>Constantia</vt:lpstr>
      <vt:lpstr>Georgia</vt:lpstr>
      <vt:lpstr>Monotype Corsiva</vt:lpstr>
      <vt:lpstr>times new roman</vt:lpstr>
      <vt:lpstr>times new roman</vt:lpstr>
      <vt:lpstr>Verdana</vt:lpstr>
      <vt:lpstr>Оформление по умолчанию</vt:lpstr>
      <vt:lpstr>  </vt:lpstr>
      <vt:lpstr>  ВОСПИТАТЕЛЯ МАДОУ д/с 119 Картухина Наталья Анатольевна   г. Калининград </vt:lpstr>
      <vt:lpstr> </vt:lpstr>
      <vt:lpstr>Презентация PowerPoint</vt:lpstr>
      <vt:lpstr>Место работы </vt:lpstr>
      <vt:lpstr>Презентация PowerPoint</vt:lpstr>
      <vt:lpstr>Презентация PowerPoint</vt:lpstr>
      <vt:lpstr>Сведения о повышение квалификации </vt:lpstr>
      <vt:lpstr>Сведения о результатах предыдущей аттестации </vt:lpstr>
      <vt:lpstr>Презентация PowerPoint</vt:lpstr>
      <vt:lpstr>Результаты воспитанников </vt:lpstr>
      <vt:lpstr>Презентация PowerPoint</vt:lpstr>
      <vt:lpstr>Презентация PowerPoint</vt:lpstr>
      <vt:lpstr>Самообразование  </vt:lpstr>
      <vt:lpstr>Проведение открытых мероприятий</vt:lpstr>
      <vt:lpstr>Проектная деятельность</vt:lpstr>
      <vt:lpstr>Награды</vt:lpstr>
      <vt:lpstr>Презентация PowerPoint</vt:lpstr>
      <vt:lpstr>Презентация PowerPoint</vt:lpstr>
      <vt:lpstr>Положительные отзывы</vt:lpstr>
      <vt:lpstr>Наша жизнь</vt:lpstr>
      <vt:lpstr>Наши утренники</vt:lpstr>
      <vt:lpstr>Презентация PowerPoint</vt:lpstr>
      <vt:lpstr>Презентация PowerPoint</vt:lpstr>
      <vt:lpstr>Презентация PowerPoint</vt:lpstr>
      <vt:lpstr>Наше творчество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Мунько</dc:creator>
  <cp:lastModifiedBy>МАДОУ дс119</cp:lastModifiedBy>
  <cp:revision>139</cp:revision>
  <cp:lastPrinted>2014-07-27T19:11:50Z</cp:lastPrinted>
  <dcterms:created xsi:type="dcterms:W3CDTF">1601-01-01T00:00:00Z</dcterms:created>
  <dcterms:modified xsi:type="dcterms:W3CDTF">2018-01-25T11:11:03Z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