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5" r:id="rId2"/>
    <p:sldId id="256" r:id="rId3"/>
    <p:sldId id="257" r:id="rId4"/>
    <p:sldId id="258" r:id="rId5"/>
    <p:sldId id="260" r:id="rId6"/>
    <p:sldId id="261" r:id="rId7"/>
    <p:sldId id="262" r:id="rId8"/>
    <p:sldId id="263" r:id="rId9"/>
    <p:sldId id="264" r:id="rId10"/>
    <p:sldId id="265" r:id="rId11"/>
    <p:sldId id="266" r:id="rId12"/>
    <p:sldId id="268" r:id="rId13"/>
    <p:sldId id="272" r:id="rId14"/>
    <p:sldId id="273" r:id="rId15"/>
    <p:sldId id="274" r:id="rId16"/>
    <p:sldId id="269" r:id="rId17"/>
    <p:sldId id="270" r:id="rId18"/>
    <p:sldId id="271" r:id="rId19"/>
    <p:sldId id="267" r:id="rId20"/>
    <p:sldId id="259"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6" name="Slide Number Placeholder 15"/>
          <p:cNvSpPr>
            <a:spLocks noGrp="1"/>
          </p:cNvSpPr>
          <p:nvPr>
            <p:ph type="sldNum" sz="quarter" idx="11"/>
          </p:nvPr>
        </p:nvSpPr>
        <p:spPr/>
        <p:txBody>
          <a:bodyPr/>
          <a:lstStyle/>
          <a:p>
            <a:fld id="{1D7B4FCA-49C1-4704-96F2-C19D43905C75}"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7B4FCA-49C1-4704-96F2-C19D43905C7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7B4FCA-49C1-4704-96F2-C19D43905C7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5" name="Slide Number Placeholder 14"/>
          <p:cNvSpPr>
            <a:spLocks noGrp="1"/>
          </p:cNvSpPr>
          <p:nvPr>
            <p:ph type="sldNum" sz="quarter" idx="11"/>
          </p:nvPr>
        </p:nvSpPr>
        <p:spPr/>
        <p:txBody>
          <a:bodyPr/>
          <a:lstStyle/>
          <a:p>
            <a:fld id="{1D7B4FCA-49C1-4704-96F2-C19D43905C75}"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3" name="Slide Number Placeholder 12"/>
          <p:cNvSpPr>
            <a:spLocks noGrp="1"/>
          </p:cNvSpPr>
          <p:nvPr>
            <p:ph type="sldNum" sz="quarter" idx="11"/>
          </p:nvPr>
        </p:nvSpPr>
        <p:spPr/>
        <p:txBody>
          <a:bodyPr/>
          <a:lstStyle/>
          <a:p>
            <a:fld id="{1D7B4FCA-49C1-4704-96F2-C19D43905C75}"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9" name="Slide Number Placeholder 8"/>
          <p:cNvSpPr>
            <a:spLocks noGrp="1"/>
          </p:cNvSpPr>
          <p:nvPr>
            <p:ph type="sldNum" sz="quarter" idx="11"/>
          </p:nvPr>
        </p:nvSpPr>
        <p:spPr/>
        <p:txBody>
          <a:bodyPr/>
          <a:lstStyle/>
          <a:p>
            <a:fld id="{1D7B4FCA-49C1-4704-96F2-C19D43905C75}"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5" name="Slide Number Placeholder 14"/>
          <p:cNvSpPr>
            <a:spLocks noGrp="1"/>
          </p:cNvSpPr>
          <p:nvPr>
            <p:ph type="sldNum" sz="quarter" idx="11"/>
          </p:nvPr>
        </p:nvSpPr>
        <p:spPr/>
        <p:txBody>
          <a:bodyPr/>
          <a:lstStyle/>
          <a:p>
            <a:fld id="{1D7B4FCA-49C1-4704-96F2-C19D43905C75}"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8" name="Slide Number Placeholder 7"/>
          <p:cNvSpPr>
            <a:spLocks noGrp="1"/>
          </p:cNvSpPr>
          <p:nvPr>
            <p:ph type="sldNum" sz="quarter" idx="11"/>
          </p:nvPr>
        </p:nvSpPr>
        <p:spPr/>
        <p:txBody>
          <a:bodyPr/>
          <a:lstStyle/>
          <a:p>
            <a:fld id="{1D7B4FCA-49C1-4704-96F2-C19D43905C75}"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6" name="Slide Number Placeholder 5"/>
          <p:cNvSpPr>
            <a:spLocks noGrp="1"/>
          </p:cNvSpPr>
          <p:nvPr>
            <p:ph type="sldNum" sz="quarter" idx="11"/>
          </p:nvPr>
        </p:nvSpPr>
        <p:spPr/>
        <p:txBody>
          <a:bodyPr/>
          <a:lstStyle/>
          <a:p>
            <a:fld id="{1D7B4FCA-49C1-4704-96F2-C19D43905C75}"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6" name="Slide Number Placeholder 15"/>
          <p:cNvSpPr>
            <a:spLocks noGrp="1"/>
          </p:cNvSpPr>
          <p:nvPr>
            <p:ph type="sldNum" sz="quarter" idx="11"/>
          </p:nvPr>
        </p:nvSpPr>
        <p:spPr/>
        <p:txBody>
          <a:bodyPr/>
          <a:lstStyle/>
          <a:p>
            <a:fld id="{1D7B4FCA-49C1-4704-96F2-C19D43905C75}"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092C0C6B-0631-48E4-9749-8D6E78884055}" type="datetimeFigureOut">
              <a:rPr lang="ru-RU" smtClean="0"/>
              <a:pPr/>
              <a:t>25.01.2018</a:t>
            </a:fld>
            <a:endParaRPr lang="ru-RU"/>
          </a:p>
        </p:txBody>
      </p:sp>
      <p:sp>
        <p:nvSpPr>
          <p:cNvPr id="14" name="Slide Number Placeholder 13"/>
          <p:cNvSpPr>
            <a:spLocks noGrp="1"/>
          </p:cNvSpPr>
          <p:nvPr>
            <p:ph type="sldNum" sz="quarter" idx="11"/>
          </p:nvPr>
        </p:nvSpPr>
        <p:spPr/>
        <p:txBody>
          <a:bodyPr/>
          <a:lstStyle/>
          <a:p>
            <a:fld id="{1D7B4FCA-49C1-4704-96F2-C19D43905C75}"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8000" r="-18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92C0C6B-0631-48E4-9749-8D6E78884055}" type="datetimeFigureOut">
              <a:rPr lang="ru-RU" smtClean="0"/>
              <a:pPr/>
              <a:t>25.01.2018</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D7B4FCA-49C1-4704-96F2-C19D43905C7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A1%D0%B5%D1%80%D0%B0%D1%8F_%D1%86%D0%B0%D0%BF%D0%BB%D1%8F"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59632" y="685801"/>
            <a:ext cx="6969968" cy="3657599"/>
          </a:xfrm>
        </p:spPr>
        <p:txBody>
          <a:bodyPr>
            <a:normAutofit/>
          </a:bodyPr>
          <a:lstStyle/>
          <a:p>
            <a:pPr algn="ctr"/>
            <a:r>
              <a:rPr lang="ru-RU" sz="4800" dirty="0" smtClean="0"/>
              <a:t>Птицы Калининградской области</a:t>
            </a:r>
            <a:endParaRPr lang="ru-RU" sz="4800" dirty="0"/>
          </a:p>
        </p:txBody>
      </p:sp>
      <p:sp>
        <p:nvSpPr>
          <p:cNvPr id="3" name="Заголовок 2"/>
          <p:cNvSpPr>
            <a:spLocks noGrp="1"/>
          </p:cNvSpPr>
          <p:nvPr>
            <p:ph type="title"/>
          </p:nvPr>
        </p:nvSpPr>
        <p:spPr/>
        <p:txBody>
          <a:bodyPr/>
          <a:lstStyle/>
          <a:p>
            <a:r>
              <a:rPr lang="ru-RU" sz="3600" dirty="0" err="1" smtClean="0"/>
              <a:t>Картухина</a:t>
            </a:r>
            <a:r>
              <a:rPr lang="ru-RU" sz="3600" dirty="0" smtClean="0"/>
              <a:t> Н.А. МАДОУ</a:t>
            </a:r>
            <a:br>
              <a:rPr lang="ru-RU" sz="3600" dirty="0" smtClean="0"/>
            </a:br>
            <a:r>
              <a:rPr lang="ru-RU" sz="3600" dirty="0" smtClean="0"/>
              <a:t> д/с № 119  </a:t>
            </a:r>
            <a:r>
              <a:rPr lang="ru-RU" sz="3600" dirty="0" err="1" smtClean="0"/>
              <a:t>г.Калининград</a:t>
            </a:r>
            <a:endParaRPr lang="ru-RU" sz="3600" dirty="0"/>
          </a:p>
        </p:txBody>
      </p:sp>
    </p:spTree>
    <p:extLst>
      <p:ext uri="{BB962C8B-B14F-4D97-AF65-F5344CB8AC3E}">
        <p14:creationId xmlns:p14="http://schemas.microsoft.com/office/powerpoint/2010/main" val="166395095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ukrzoo.com.ua/images/phocagallery/Ptici/grach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71600" y="836712"/>
            <a:ext cx="7014195" cy="3960440"/>
          </a:xfrm>
          <a:prstGeom prst="rect">
            <a:avLst/>
          </a:prstGeom>
          <a:noFill/>
          <a:ln>
            <a:noFill/>
          </a:ln>
        </p:spPr>
      </p:pic>
      <p:sp>
        <p:nvSpPr>
          <p:cNvPr id="2" name="Заголовок 1"/>
          <p:cNvSpPr>
            <a:spLocks noGrp="1"/>
          </p:cNvSpPr>
          <p:nvPr>
            <p:ph type="title"/>
          </p:nvPr>
        </p:nvSpPr>
        <p:spPr>
          <a:xfrm>
            <a:off x="971600" y="5589240"/>
            <a:ext cx="7399784" cy="1268760"/>
          </a:xfrm>
        </p:spPr>
        <p:txBody>
          <a:bodyPr/>
          <a:lstStyle/>
          <a:p>
            <a:pPr fontAlgn="base"/>
            <a:r>
              <a:rPr lang="ru-RU" sz="1600" dirty="0" smtClean="0">
                <a:solidFill>
                  <a:schemeClr val="bg1"/>
                </a:solidFill>
              </a:rPr>
              <a:t> </a:t>
            </a:r>
            <a:r>
              <a:rPr lang="ru-RU" sz="1600" dirty="0" smtClean="0">
                <a:solidFill>
                  <a:schemeClr val="bg1"/>
                </a:solidFill>
                <a:effectLst/>
                <a:latin typeface="Bitstream Charter"/>
              </a:rPr>
              <a:t>Грач </a:t>
            </a:r>
            <a:r>
              <a:rPr lang="ru-RU" sz="1600" dirty="0">
                <a:solidFill>
                  <a:schemeClr val="bg1"/>
                </a:solidFill>
                <a:effectLst/>
                <a:latin typeface="Bitstream Charter"/>
              </a:rPr>
              <a:t>летает на большие расстояния, но достаточно много времени проводит и на земле, отыскивая корм; гнёзда вьёт на деревьях в загородных пролесках или в городских садах. </a:t>
            </a:r>
            <a:r>
              <a:rPr lang="ru-RU" sz="1600" dirty="0" smtClean="0">
                <a:solidFill>
                  <a:schemeClr val="bg1"/>
                </a:solidFill>
                <a:effectLst/>
                <a:latin typeface="Bitstream Charter"/>
              </a:rPr>
              <a:t> </a:t>
            </a:r>
            <a:br>
              <a:rPr lang="ru-RU" sz="1600" dirty="0" smtClean="0">
                <a:solidFill>
                  <a:schemeClr val="bg1"/>
                </a:solidFill>
                <a:effectLst/>
                <a:latin typeface="Bitstream Charter"/>
              </a:rPr>
            </a:br>
            <a:r>
              <a:rPr lang="ru-RU" sz="1600" dirty="0" smtClean="0">
                <a:solidFill>
                  <a:schemeClr val="bg1"/>
                </a:solidFill>
                <a:effectLst/>
                <a:latin typeface="Bitstream Charter"/>
              </a:rPr>
              <a:t>Грач </a:t>
            </a:r>
            <a:r>
              <a:rPr lang="ru-RU" sz="1600" dirty="0">
                <a:solidFill>
                  <a:schemeClr val="bg1"/>
                </a:solidFill>
                <a:effectLst/>
                <a:latin typeface="Bitstream Charter"/>
              </a:rPr>
              <a:t>– перелётная птица, она возвращается на родину в марте, и, как говорится, открывает весну. А зимует на побережье Черного моря, в Средней Азии и Северной Африке. Для весеннее-осенних перелётов грачи собираются в огромные стаи.</a:t>
            </a:r>
            <a:r>
              <a:rPr lang="ru-RU" sz="1600" dirty="0">
                <a:solidFill>
                  <a:srgbClr val="333333"/>
                </a:solidFill>
                <a:effectLst/>
                <a:latin typeface="Bitstream Charter"/>
              </a:rPr>
              <a:t/>
            </a:r>
            <a:br>
              <a:rPr lang="ru-RU" sz="1600" dirty="0">
                <a:solidFill>
                  <a:srgbClr val="333333"/>
                </a:solidFill>
                <a:effectLst/>
                <a:latin typeface="Bitstream Charter"/>
              </a:rPr>
            </a:br>
            <a:endParaRPr lang="ru-RU" sz="1600" dirty="0"/>
          </a:p>
        </p:txBody>
      </p:sp>
      <p:sp>
        <p:nvSpPr>
          <p:cNvPr id="5" name="Прямоугольник 4"/>
          <p:cNvSpPr/>
          <p:nvPr/>
        </p:nvSpPr>
        <p:spPr>
          <a:xfrm>
            <a:off x="3131840" y="0"/>
            <a:ext cx="2808312" cy="707886"/>
          </a:xfrm>
          <a:prstGeom prst="rect">
            <a:avLst/>
          </a:prstGeom>
        </p:spPr>
        <p:txBody>
          <a:bodyPr wrap="square">
            <a:spAutoFit/>
          </a:bodyPr>
          <a:lstStyle/>
          <a:p>
            <a:r>
              <a:rPr lang="ru-RU" sz="4000" dirty="0" smtClean="0"/>
              <a:t>Грач</a:t>
            </a:r>
            <a:endParaRPr lang="ru-RU" sz="4000" dirty="0"/>
          </a:p>
        </p:txBody>
      </p:sp>
    </p:spTree>
    <p:extLst>
      <p:ext uri="{BB962C8B-B14F-4D97-AF65-F5344CB8AC3E}">
        <p14:creationId xmlns:p14="http://schemas.microsoft.com/office/powerpoint/2010/main" val="170482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schooljotter.com/imagefolders/roecroft/Class_pictures/Class_Door_Signs/Swan.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692696"/>
            <a:ext cx="7344816" cy="4233664"/>
          </a:xfrm>
          <a:prstGeom prst="rect">
            <a:avLst/>
          </a:prstGeom>
          <a:noFill/>
          <a:ln>
            <a:noFill/>
          </a:ln>
        </p:spPr>
      </p:pic>
      <p:sp>
        <p:nvSpPr>
          <p:cNvPr id="2" name="Заголовок 1"/>
          <p:cNvSpPr>
            <a:spLocks noGrp="1"/>
          </p:cNvSpPr>
          <p:nvPr>
            <p:ph type="title"/>
          </p:nvPr>
        </p:nvSpPr>
        <p:spPr>
          <a:xfrm>
            <a:off x="611560" y="4797152"/>
            <a:ext cx="7416824" cy="1872208"/>
          </a:xfrm>
        </p:spPr>
        <p:txBody>
          <a:bodyPr/>
          <a:lstStyle/>
          <a:p>
            <a:r>
              <a:rPr lang="ru-RU" sz="1600" b="1" dirty="0">
                <a:solidFill>
                  <a:srgbClr val="000000"/>
                </a:solidFill>
                <a:effectLst/>
                <a:latin typeface="Arial"/>
              </a:rPr>
              <a:t>Лебедь</a:t>
            </a:r>
            <a:r>
              <a:rPr lang="ru-RU" sz="1600" dirty="0">
                <a:solidFill>
                  <a:srgbClr val="000000"/>
                </a:solidFill>
                <a:effectLst/>
                <a:latin typeface="Arial"/>
              </a:rPr>
              <a:t> по праву считается самой крупной и красивой водоплавающей птицей. Длина его тела около 1,5 м, окраска оперения белая. Существуют также и чёрные лебеди, которые живут в Австралии. Шея у этой птицы длинная и гибкая. Гнездится она в тростниковых зарослях стоячих водоёмов. Стаи лебеди не образуют, а держатся парами, кормятся водными растениями, сочной травой прибрежных лугов и отчасти рыбой. Лебеди - перелётные птицы, на зиму улетают в тёплые страны. </a:t>
            </a:r>
            <a:endParaRPr lang="ru-RU" sz="1600" dirty="0"/>
          </a:p>
        </p:txBody>
      </p:sp>
      <p:sp>
        <p:nvSpPr>
          <p:cNvPr id="5" name="Прямоугольник 4"/>
          <p:cNvSpPr/>
          <p:nvPr/>
        </p:nvSpPr>
        <p:spPr>
          <a:xfrm>
            <a:off x="2555776" y="0"/>
            <a:ext cx="2615420" cy="707886"/>
          </a:xfrm>
          <a:prstGeom prst="rect">
            <a:avLst/>
          </a:prstGeom>
        </p:spPr>
        <p:txBody>
          <a:bodyPr wrap="square">
            <a:spAutoFit/>
          </a:bodyPr>
          <a:lstStyle/>
          <a:p>
            <a:r>
              <a:rPr lang="ru-RU" sz="4000" dirty="0" smtClean="0">
                <a:latin typeface="Arial"/>
              </a:rPr>
              <a:t>Лебедь</a:t>
            </a:r>
            <a:endParaRPr lang="ru-RU" sz="4000" dirty="0"/>
          </a:p>
        </p:txBody>
      </p:sp>
    </p:spTree>
    <p:extLst>
      <p:ext uri="{BB962C8B-B14F-4D97-AF65-F5344CB8AC3E}">
        <p14:creationId xmlns:p14="http://schemas.microsoft.com/office/powerpoint/2010/main" val="393611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man-school1.at.ua/_pu/0/32959597.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685800"/>
            <a:ext cx="7416824" cy="4039344"/>
          </a:xfrm>
          <a:prstGeom prst="rect">
            <a:avLst/>
          </a:prstGeom>
          <a:noFill/>
          <a:ln>
            <a:noFill/>
          </a:ln>
        </p:spPr>
      </p:pic>
      <p:sp>
        <p:nvSpPr>
          <p:cNvPr id="2" name="Заголовок 1"/>
          <p:cNvSpPr>
            <a:spLocks noGrp="1"/>
          </p:cNvSpPr>
          <p:nvPr>
            <p:ph type="title"/>
          </p:nvPr>
        </p:nvSpPr>
        <p:spPr>
          <a:xfrm>
            <a:off x="539552" y="3789040"/>
            <a:ext cx="7781488" cy="2880320"/>
          </a:xfrm>
        </p:spPr>
        <p:txBody>
          <a:bodyPr/>
          <a:lstStyle/>
          <a:p>
            <a:pPr fontAlgn="base"/>
            <a:r>
              <a:rPr lang="ru-RU" sz="1600" dirty="0" smtClean="0"/>
              <a:t> </a:t>
            </a:r>
            <a:r>
              <a:rPr lang="ru-RU" sz="1600" dirty="0" smtClean="0">
                <a:solidFill>
                  <a:schemeClr val="bg1"/>
                </a:solidFill>
                <a:effectLst/>
                <a:latin typeface="Bitstream Charter"/>
              </a:rPr>
              <a:t>Кукушка </a:t>
            </a:r>
            <a:r>
              <a:rPr lang="ru-RU" sz="1600" dirty="0">
                <a:solidFill>
                  <a:schemeClr val="bg1"/>
                </a:solidFill>
                <a:effectLst/>
                <a:latin typeface="Bitstream Charter"/>
              </a:rPr>
              <a:t>– птица, известная практически каждому. Она довольно беспокойна, избегает общества себе подобных и не любит общаться с другими птицами.</a:t>
            </a:r>
            <a:br>
              <a:rPr lang="ru-RU" sz="1600" dirty="0">
                <a:solidFill>
                  <a:schemeClr val="bg1"/>
                </a:solidFill>
                <a:effectLst/>
                <a:latin typeface="Bitstream Charter"/>
              </a:rPr>
            </a:br>
            <a:r>
              <a:rPr lang="ru-RU" sz="1600" dirty="0">
                <a:solidFill>
                  <a:schemeClr val="bg1"/>
                </a:solidFill>
                <a:effectLst/>
                <a:latin typeface="Bitstream Charter"/>
              </a:rPr>
              <a:t>Рацион кукушки составляют насекомые, особенно личинки. Её любимое блюдо — мохнатые гусеницы, которыми «брезгуют» остальные птицы (волоски этих гусениц при переваривании пищи крепко втыкаются в стенки желудка). Такого рода пища абсолютно не подходит многим птицам. Уничтожение мохнатых гусениц – несомненная помощь кукушки родной природе.</a:t>
            </a:r>
            <a:br>
              <a:rPr lang="ru-RU" sz="1600" dirty="0">
                <a:solidFill>
                  <a:schemeClr val="bg1"/>
                </a:solidFill>
                <a:effectLst/>
                <a:latin typeface="Bitstream Charter"/>
              </a:rPr>
            </a:br>
            <a:endParaRPr lang="ru-RU" sz="1600" dirty="0">
              <a:solidFill>
                <a:schemeClr val="bg1"/>
              </a:solidFill>
            </a:endParaRPr>
          </a:p>
        </p:txBody>
      </p:sp>
      <p:sp>
        <p:nvSpPr>
          <p:cNvPr id="5" name="Прямоугольник 4"/>
          <p:cNvSpPr/>
          <p:nvPr/>
        </p:nvSpPr>
        <p:spPr>
          <a:xfrm>
            <a:off x="3991552" y="0"/>
            <a:ext cx="2164624" cy="646331"/>
          </a:xfrm>
          <a:prstGeom prst="rect">
            <a:avLst/>
          </a:prstGeom>
        </p:spPr>
        <p:txBody>
          <a:bodyPr wrap="square">
            <a:spAutoFit/>
          </a:bodyPr>
          <a:lstStyle/>
          <a:p>
            <a:r>
              <a:rPr lang="ru-RU" sz="3600" dirty="0" smtClean="0"/>
              <a:t>Кукушка</a:t>
            </a:r>
            <a:endParaRPr lang="ru-RU" sz="3600" dirty="0"/>
          </a:p>
        </p:txBody>
      </p:sp>
    </p:spTree>
    <p:extLst>
      <p:ext uri="{BB962C8B-B14F-4D97-AF65-F5344CB8AC3E}">
        <p14:creationId xmlns:p14="http://schemas.microsoft.com/office/powerpoint/2010/main" val="233884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birdguides.com/media/large/00134000/0013408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7848872" cy="4680520"/>
          </a:xfrm>
          <a:prstGeom prst="rect">
            <a:avLst/>
          </a:prstGeom>
          <a:noFill/>
          <a:ln>
            <a:noFill/>
          </a:ln>
        </p:spPr>
      </p:pic>
      <p:sp>
        <p:nvSpPr>
          <p:cNvPr id="3" name="Прямоугольник 2"/>
          <p:cNvSpPr/>
          <p:nvPr/>
        </p:nvSpPr>
        <p:spPr>
          <a:xfrm>
            <a:off x="683568" y="5257562"/>
            <a:ext cx="8136904" cy="1600438"/>
          </a:xfrm>
          <a:prstGeom prst="rect">
            <a:avLst/>
          </a:prstGeom>
        </p:spPr>
        <p:txBody>
          <a:bodyPr wrap="square">
            <a:spAutoFit/>
          </a:bodyPr>
          <a:lstStyle/>
          <a:p>
            <a:r>
              <a:rPr lang="ru-RU" sz="1400" dirty="0">
                <a:solidFill>
                  <a:srgbClr val="000000"/>
                </a:solidFill>
                <a:latin typeface="Verdana"/>
              </a:rPr>
              <a:t>хищная птица из семейства ястребиных, отряда </a:t>
            </a:r>
            <a:r>
              <a:rPr lang="ru-RU" sz="1400" dirty="0" err="1">
                <a:solidFill>
                  <a:srgbClr val="000000"/>
                </a:solidFill>
                <a:latin typeface="Verdana"/>
              </a:rPr>
              <a:t>соколообразных</a:t>
            </a:r>
            <a:r>
              <a:rPr lang="ru-RU" sz="1400" dirty="0">
                <a:solidFill>
                  <a:srgbClr val="000000"/>
                </a:solidFill>
                <a:latin typeface="Verdana"/>
              </a:rPr>
              <a:t>, тип: хордовые, класс: птицы. Короткие, широкие, округлой формы крылья позволяют ястребу развивать большую скорость, а длинные когти и мощные лапы – легко умерщвлять любую добычу. Белые перья над глазами ястреба создают иллюзию широких «бровей» и придают ему немного сказочный вид, а стремительность, ловкость и маневренность этих птиц нашла отображение в многочисленных пословицах и поговорках.</a:t>
            </a:r>
            <a:endParaRPr lang="ru-RU" sz="1400" dirty="0"/>
          </a:p>
        </p:txBody>
      </p:sp>
      <p:sp>
        <p:nvSpPr>
          <p:cNvPr id="5" name="Прямоугольник 4"/>
          <p:cNvSpPr/>
          <p:nvPr/>
        </p:nvSpPr>
        <p:spPr>
          <a:xfrm>
            <a:off x="2483768" y="0"/>
            <a:ext cx="2610042" cy="707886"/>
          </a:xfrm>
          <a:prstGeom prst="rect">
            <a:avLst/>
          </a:prstGeom>
        </p:spPr>
        <p:txBody>
          <a:bodyPr wrap="square">
            <a:spAutoFit/>
          </a:bodyPr>
          <a:lstStyle/>
          <a:p>
            <a:r>
              <a:rPr lang="ru-RU" sz="4000" dirty="0" smtClean="0"/>
              <a:t>ястреб</a:t>
            </a:r>
            <a:endParaRPr lang="ru-RU" sz="4000" dirty="0"/>
          </a:p>
        </p:txBody>
      </p:sp>
    </p:spTree>
    <p:extLst>
      <p:ext uri="{BB962C8B-B14F-4D97-AF65-F5344CB8AC3E}">
        <p14:creationId xmlns:p14="http://schemas.microsoft.com/office/powerpoint/2010/main" val="61118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i.piccy.info/i7/365462a59587de403d80a6413f69ff9e/4-57-535/13563169/17193.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99592" y="764704"/>
            <a:ext cx="7488832" cy="4320480"/>
          </a:xfrm>
          <a:prstGeom prst="rect">
            <a:avLst/>
          </a:prstGeom>
          <a:noFill/>
          <a:ln>
            <a:noFill/>
          </a:ln>
        </p:spPr>
      </p:pic>
      <p:sp>
        <p:nvSpPr>
          <p:cNvPr id="2" name="Заголовок 1"/>
          <p:cNvSpPr>
            <a:spLocks noGrp="1"/>
          </p:cNvSpPr>
          <p:nvPr>
            <p:ph type="title"/>
          </p:nvPr>
        </p:nvSpPr>
        <p:spPr>
          <a:xfrm>
            <a:off x="3203848" y="0"/>
            <a:ext cx="5527576" cy="914400"/>
          </a:xfrm>
        </p:spPr>
        <p:txBody>
          <a:bodyPr/>
          <a:lstStyle/>
          <a:p>
            <a:r>
              <a:rPr lang="ru-RU" sz="4000" dirty="0" smtClean="0"/>
              <a:t>Чиж</a:t>
            </a:r>
            <a:r>
              <a:rPr lang="ru-RU" dirty="0" smtClean="0"/>
              <a:t>     </a:t>
            </a:r>
            <a:endParaRPr lang="ru-RU" dirty="0"/>
          </a:p>
        </p:txBody>
      </p:sp>
      <p:sp>
        <p:nvSpPr>
          <p:cNvPr id="3" name="Прямоугольник 2"/>
          <p:cNvSpPr/>
          <p:nvPr/>
        </p:nvSpPr>
        <p:spPr>
          <a:xfrm>
            <a:off x="899592" y="5085184"/>
            <a:ext cx="7848872" cy="1169551"/>
          </a:xfrm>
          <a:prstGeom prst="rect">
            <a:avLst/>
          </a:prstGeom>
        </p:spPr>
        <p:txBody>
          <a:bodyPr wrap="square">
            <a:spAutoFit/>
          </a:bodyPr>
          <a:lstStyle/>
          <a:p>
            <a:r>
              <a:rPr lang="ru-RU" sz="1400" dirty="0">
                <a:solidFill>
                  <a:srgbClr val="000000"/>
                </a:solidFill>
                <a:latin typeface="Verdana"/>
              </a:rPr>
              <a:t>Чиж — птица, принадлежащая к семейству вьюрковых. Обитает в западных и восточных районах Евразии. Живёт в основном в хвойных лесах. Гнездится в северных районах Европы и северо-восточных районах Азии. В зимний период смещается южнее. Во многих местах Европы живёт круглогодично. Не покидает места гнездования, если ручьи и реки не покрываются льдом.</a:t>
            </a:r>
            <a:endParaRPr lang="ru-RU" sz="1400" dirty="0"/>
          </a:p>
        </p:txBody>
      </p:sp>
    </p:spTree>
    <p:extLst>
      <p:ext uri="{BB962C8B-B14F-4D97-AF65-F5344CB8AC3E}">
        <p14:creationId xmlns:p14="http://schemas.microsoft.com/office/powerpoint/2010/main" val="162047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birdtrader.co.uk/upload/partridge_00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99592" y="836712"/>
            <a:ext cx="7416824" cy="4320480"/>
          </a:xfrm>
          <a:prstGeom prst="rect">
            <a:avLst/>
          </a:prstGeom>
          <a:noFill/>
          <a:ln>
            <a:noFill/>
          </a:ln>
        </p:spPr>
      </p:pic>
      <p:sp>
        <p:nvSpPr>
          <p:cNvPr id="2" name="Заголовок 1"/>
          <p:cNvSpPr>
            <a:spLocks noGrp="1"/>
          </p:cNvSpPr>
          <p:nvPr>
            <p:ph type="title"/>
          </p:nvPr>
        </p:nvSpPr>
        <p:spPr>
          <a:xfrm>
            <a:off x="755576" y="4941168"/>
            <a:ext cx="7565464" cy="1584176"/>
          </a:xfrm>
        </p:spPr>
        <p:txBody>
          <a:bodyPr/>
          <a:lstStyle/>
          <a:p>
            <a:r>
              <a:rPr lang="ru-RU" sz="1400" b="1" dirty="0">
                <a:solidFill>
                  <a:srgbClr val="000000"/>
                </a:solidFill>
                <a:effectLst/>
                <a:latin typeface="Arial"/>
              </a:rPr>
              <a:t>Куропатка </a:t>
            </a:r>
            <a:r>
              <a:rPr lang="ru-RU" sz="1400" dirty="0">
                <a:solidFill>
                  <a:srgbClr val="000000"/>
                </a:solidFill>
                <a:effectLst/>
                <a:latin typeface="Arial"/>
              </a:rPr>
              <a:t>принадлежит к отряду куриных, обитает в лесу и в тундре. Эта небольшая птица окрашена в невзрачный серовато-бурый цвет. К зиме её оперение становится белым. Куропатка приспособлена к наземному образу жизни. Перелёты делает лишь на небольшие расстояния. Кормится растениями, семенами и насекомыми. </a:t>
            </a:r>
            <a:r>
              <a:rPr lang="ru-RU" sz="1400" dirty="0"/>
              <a:t/>
            </a:r>
            <a:br>
              <a:rPr lang="ru-RU" sz="1400" dirty="0"/>
            </a:br>
            <a:endParaRPr lang="ru-RU" sz="1400" dirty="0"/>
          </a:p>
        </p:txBody>
      </p:sp>
      <p:sp>
        <p:nvSpPr>
          <p:cNvPr id="5" name="Прямоугольник 4"/>
          <p:cNvSpPr/>
          <p:nvPr/>
        </p:nvSpPr>
        <p:spPr>
          <a:xfrm>
            <a:off x="2195736" y="0"/>
            <a:ext cx="3816423" cy="707886"/>
          </a:xfrm>
          <a:prstGeom prst="rect">
            <a:avLst/>
          </a:prstGeom>
        </p:spPr>
        <p:txBody>
          <a:bodyPr wrap="square">
            <a:spAutoFit/>
          </a:bodyPr>
          <a:lstStyle/>
          <a:p>
            <a:r>
              <a:rPr lang="ru-RU" sz="4000" dirty="0" smtClean="0">
                <a:latin typeface="Arial"/>
              </a:rPr>
              <a:t>Куропатка</a:t>
            </a:r>
            <a:endParaRPr lang="ru-RU" sz="4000" dirty="0"/>
          </a:p>
        </p:txBody>
      </p:sp>
    </p:spTree>
    <p:extLst>
      <p:ext uri="{BB962C8B-B14F-4D97-AF65-F5344CB8AC3E}">
        <p14:creationId xmlns:p14="http://schemas.microsoft.com/office/powerpoint/2010/main" val="16091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5klass.net/datas/okruzhajuschij-mir/Raznoobrazie-prirody/0011-011-Raznoobrazie-prirody.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7544" y="548680"/>
            <a:ext cx="7992888" cy="4161656"/>
          </a:xfrm>
          <a:prstGeom prst="rect">
            <a:avLst/>
          </a:prstGeom>
          <a:noFill/>
          <a:ln>
            <a:noFill/>
          </a:ln>
        </p:spPr>
      </p:pic>
      <p:sp>
        <p:nvSpPr>
          <p:cNvPr id="3" name="Прямоугольник 2"/>
          <p:cNvSpPr/>
          <p:nvPr/>
        </p:nvSpPr>
        <p:spPr>
          <a:xfrm>
            <a:off x="611560" y="4797152"/>
            <a:ext cx="8064896" cy="1815882"/>
          </a:xfrm>
          <a:prstGeom prst="rect">
            <a:avLst/>
          </a:prstGeom>
        </p:spPr>
        <p:txBody>
          <a:bodyPr wrap="square">
            <a:spAutoFit/>
          </a:bodyPr>
          <a:lstStyle/>
          <a:p>
            <a:r>
              <a:rPr lang="ru-RU" sz="1400" dirty="0">
                <a:solidFill>
                  <a:srgbClr val="000000"/>
                </a:solidFill>
                <a:latin typeface="Arial"/>
              </a:rPr>
              <a:t>Чайки — самые известные из всех морских пернатых — распространены во всем мире от Арктики до Антарктики, но скромнее всего представлены в тропиках. Это типичные береговые птицы, хотя стаи чаек нередко сопровождают рыболовецкие суда в открытом море. Чайки часто селятся по соседству с внутренними водоёмами, однако некоторые виды возвращаются на берег только в период гнездования. Несмотря на общее видовое сходство, эти птицы заметно разнятся габаритами — от малой чайки длиной до 28 см до большой морской чайки (76 см). Будучи стайными пернатыми, чайки живут огромными, крикливыми колониями. Почти все виды ежегодно совершают миграционные, хотя и не слишком далёкие, перелёты.</a:t>
            </a:r>
            <a:endParaRPr lang="ru-RU" sz="1400" dirty="0"/>
          </a:p>
        </p:txBody>
      </p:sp>
      <p:sp>
        <p:nvSpPr>
          <p:cNvPr id="5" name="Прямоугольник 4"/>
          <p:cNvSpPr/>
          <p:nvPr/>
        </p:nvSpPr>
        <p:spPr>
          <a:xfrm>
            <a:off x="2555777" y="0"/>
            <a:ext cx="2418738" cy="707886"/>
          </a:xfrm>
          <a:prstGeom prst="rect">
            <a:avLst/>
          </a:prstGeom>
        </p:spPr>
        <p:txBody>
          <a:bodyPr wrap="square">
            <a:spAutoFit/>
          </a:bodyPr>
          <a:lstStyle/>
          <a:p>
            <a:r>
              <a:rPr lang="ru-RU" sz="4000" dirty="0" smtClean="0"/>
              <a:t>чайка</a:t>
            </a:r>
            <a:endParaRPr lang="ru-RU" sz="4000" dirty="0"/>
          </a:p>
        </p:txBody>
      </p:sp>
    </p:spTree>
    <p:extLst>
      <p:ext uri="{BB962C8B-B14F-4D97-AF65-F5344CB8AC3E}">
        <p14:creationId xmlns:p14="http://schemas.microsoft.com/office/powerpoint/2010/main" val="305138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fullref.ru/files/58/f3ad3fbb66f7272b2c4fd593aa91c618.html_files/7.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5576" y="692696"/>
            <a:ext cx="7416824" cy="4608512"/>
          </a:xfrm>
          <a:prstGeom prst="rect">
            <a:avLst/>
          </a:prstGeom>
          <a:noFill/>
          <a:ln>
            <a:noFill/>
          </a:ln>
        </p:spPr>
      </p:pic>
      <p:sp>
        <p:nvSpPr>
          <p:cNvPr id="3" name="Прямоугольник 2"/>
          <p:cNvSpPr/>
          <p:nvPr/>
        </p:nvSpPr>
        <p:spPr>
          <a:xfrm>
            <a:off x="755576" y="5229200"/>
            <a:ext cx="7704856" cy="1600438"/>
          </a:xfrm>
          <a:prstGeom prst="rect">
            <a:avLst/>
          </a:prstGeom>
        </p:spPr>
        <p:txBody>
          <a:bodyPr wrap="square">
            <a:spAutoFit/>
          </a:bodyPr>
          <a:lstStyle/>
          <a:p>
            <a:r>
              <a:rPr lang="ru-RU" sz="1400" b="1" dirty="0">
                <a:solidFill>
                  <a:srgbClr val="000000"/>
                </a:solidFill>
                <a:latin typeface="Arial"/>
              </a:rPr>
              <a:t>Утка</a:t>
            </a:r>
            <a:r>
              <a:rPr lang="ru-RU" sz="1400" dirty="0">
                <a:solidFill>
                  <a:srgbClr val="000000"/>
                </a:solidFill>
                <a:latin typeface="Arial"/>
              </a:rPr>
              <a:t> принадлежит к числу водоплавающих птиц. Если посмотреть на её ноги, то можно увидеть, что три передних пальца птицы соединены плавательной перепонкой. Перепончатыми лапами утка загребает воду, как вёслами. Перья уток по цвету бывают очень разнообразны. Утка - самая прожорливая птица. Она ест с утра до поздней ночи, ест всё, что попадается ей: щиплет растущую по берегам гусиную траву, ест водяные растения, глотает мелкую рыбёшку, раков, лягушек и насекомых. Дикие утки прилетают к нам весною, а к осени собираются в большие стаи и улетают в тёплые края. </a:t>
            </a:r>
            <a:endParaRPr lang="ru-RU" sz="1400" dirty="0"/>
          </a:p>
        </p:txBody>
      </p:sp>
      <p:sp>
        <p:nvSpPr>
          <p:cNvPr id="5" name="Прямоугольник 4"/>
          <p:cNvSpPr/>
          <p:nvPr/>
        </p:nvSpPr>
        <p:spPr>
          <a:xfrm>
            <a:off x="2843808" y="0"/>
            <a:ext cx="3240360" cy="707886"/>
          </a:xfrm>
          <a:prstGeom prst="rect">
            <a:avLst/>
          </a:prstGeom>
        </p:spPr>
        <p:txBody>
          <a:bodyPr wrap="square">
            <a:spAutoFit/>
          </a:bodyPr>
          <a:lstStyle/>
          <a:p>
            <a:r>
              <a:rPr lang="ru-RU" sz="4000" dirty="0" smtClean="0"/>
              <a:t>утка</a:t>
            </a:r>
            <a:endParaRPr lang="ru-RU" sz="4000" dirty="0"/>
          </a:p>
        </p:txBody>
      </p:sp>
    </p:spTree>
    <p:extLst>
      <p:ext uri="{BB962C8B-B14F-4D97-AF65-F5344CB8AC3E}">
        <p14:creationId xmlns:p14="http://schemas.microsoft.com/office/powerpoint/2010/main" val="43946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old.mukachevo.today/wp-content/uploads/2015/07/sp.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5576" y="836712"/>
            <a:ext cx="7776864" cy="4737720"/>
          </a:xfrm>
          <a:prstGeom prst="rect">
            <a:avLst/>
          </a:prstGeom>
          <a:noFill/>
          <a:ln>
            <a:noFill/>
          </a:ln>
        </p:spPr>
      </p:pic>
      <p:sp>
        <p:nvSpPr>
          <p:cNvPr id="2" name="Заголовок 1"/>
          <p:cNvSpPr>
            <a:spLocks noGrp="1"/>
          </p:cNvSpPr>
          <p:nvPr>
            <p:ph type="title"/>
          </p:nvPr>
        </p:nvSpPr>
        <p:spPr>
          <a:xfrm>
            <a:off x="777240" y="4876800"/>
            <a:ext cx="7543800" cy="1981200"/>
          </a:xfrm>
        </p:spPr>
        <p:txBody>
          <a:bodyPr/>
          <a:lstStyle/>
          <a:p>
            <a:r>
              <a:rPr lang="ru-RU" sz="1400" b="1" dirty="0" smtClean="0">
                <a:solidFill>
                  <a:schemeClr val="bg1"/>
                </a:solidFill>
                <a:effectLst/>
                <a:latin typeface="Arial"/>
              </a:rPr>
              <a:t>Серая </a:t>
            </a:r>
            <a:r>
              <a:rPr lang="ru-RU" sz="1400" b="1" dirty="0" err="1" smtClean="0">
                <a:solidFill>
                  <a:schemeClr val="bg1"/>
                </a:solidFill>
                <a:effectLst/>
                <a:latin typeface="Arial"/>
              </a:rPr>
              <a:t>ца́пля</a:t>
            </a:r>
            <a:r>
              <a:rPr lang="ru-RU" sz="1400" dirty="0">
                <a:solidFill>
                  <a:schemeClr val="bg1"/>
                </a:solidFill>
                <a:effectLst/>
                <a:latin typeface="Arial"/>
              </a:rPr>
              <a:t>  — птица отряда </a:t>
            </a:r>
            <a:r>
              <a:rPr lang="ru-RU" sz="1400" dirty="0" err="1" smtClean="0">
                <a:solidFill>
                  <a:schemeClr val="bg1"/>
                </a:solidFill>
                <a:effectLst/>
                <a:latin typeface="Arial"/>
              </a:rPr>
              <a:t>аистообразных</a:t>
            </a:r>
            <a:r>
              <a:rPr lang="ru-RU" sz="1400" dirty="0">
                <a:solidFill>
                  <a:schemeClr val="bg1"/>
                </a:solidFill>
                <a:effectLst/>
                <a:latin typeface="Arial"/>
              </a:rPr>
              <a:t> (голенастых), семейства </a:t>
            </a:r>
            <a:r>
              <a:rPr lang="ru-RU" sz="1400" dirty="0" err="1">
                <a:solidFill>
                  <a:schemeClr val="bg1"/>
                </a:solidFill>
                <a:effectLst/>
                <a:latin typeface="Arial"/>
              </a:rPr>
              <a:t>цаплевых</a:t>
            </a:r>
            <a:r>
              <a:rPr lang="ru-RU" sz="1400" dirty="0">
                <a:solidFill>
                  <a:schemeClr val="bg1"/>
                </a:solidFill>
                <a:effectLst/>
                <a:latin typeface="Arial"/>
              </a:rPr>
              <a:t>. Внешность весьма характерна. Это длинноногая, длинношеяя птица, серой окраски сверху и белой снизу, с включениями чёрного цвета, с довольно длинным острым </a:t>
            </a:r>
            <a:r>
              <a:rPr lang="ru-RU" sz="1400" dirty="0" smtClean="0">
                <a:solidFill>
                  <a:schemeClr val="bg1"/>
                </a:solidFill>
                <a:effectLst/>
                <a:latin typeface="Arial"/>
              </a:rPr>
              <a:t>клювом. </a:t>
            </a:r>
            <a:r>
              <a:rPr lang="ru-RU" sz="1400" dirty="0">
                <a:solidFill>
                  <a:schemeClr val="bg1"/>
                </a:solidFill>
                <a:effectLst/>
                <a:latin typeface="Arial"/>
              </a:rPr>
              <a:t>Размеры достаточно большие, вес взрослого самца может достигать 2 кг. Самки несколько меньше самцов, однако в остальном от них почти не </a:t>
            </a:r>
            <a:r>
              <a:rPr lang="ru-RU" sz="1400" dirty="0" smtClean="0">
                <a:solidFill>
                  <a:schemeClr val="bg1"/>
                </a:solidFill>
                <a:effectLst/>
                <a:latin typeface="Arial"/>
              </a:rPr>
              <a:t>отличаются.</a:t>
            </a:r>
            <a:endParaRPr lang="ru-RU" sz="1400" dirty="0">
              <a:solidFill>
                <a:schemeClr val="bg1"/>
              </a:solidFill>
            </a:endParaRPr>
          </a:p>
        </p:txBody>
      </p:sp>
      <p:pic>
        <p:nvPicPr>
          <p:cNvPr id="2051" name="Picture 3" descr="https://upload.wikimedia.org/wikipedia/commons/thumb/7/78/Nuvola_arrow_right.svg/12px-Nuvola_arrow_right.svg.png">
            <a:hlinkClick r:id="rId3" tooltip="#Внешний вид"/>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228600"/>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75656" y="188640"/>
            <a:ext cx="6264696" cy="707886"/>
          </a:xfrm>
          <a:prstGeom prst="rect">
            <a:avLst/>
          </a:prstGeom>
        </p:spPr>
        <p:txBody>
          <a:bodyPr wrap="square">
            <a:spAutoFit/>
          </a:bodyPr>
          <a:lstStyle/>
          <a:p>
            <a:r>
              <a:rPr lang="ru-RU" sz="4000" dirty="0" smtClean="0"/>
              <a:t>Серая цапля</a:t>
            </a:r>
            <a:endParaRPr lang="ru-RU" sz="4000" dirty="0"/>
          </a:p>
        </p:txBody>
      </p:sp>
    </p:spTree>
    <p:extLst>
      <p:ext uri="{BB962C8B-B14F-4D97-AF65-F5344CB8AC3E}">
        <p14:creationId xmlns:p14="http://schemas.microsoft.com/office/powerpoint/2010/main" val="121949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club.foto.ru/gallery/images/photo/2012/11/17/2073878.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3" y="685800"/>
            <a:ext cx="7560841" cy="4399384"/>
          </a:xfrm>
          <a:prstGeom prst="rect">
            <a:avLst/>
          </a:prstGeom>
          <a:noFill/>
          <a:ln>
            <a:noFill/>
          </a:ln>
        </p:spPr>
      </p:pic>
      <p:sp>
        <p:nvSpPr>
          <p:cNvPr id="2" name="Заголовок 1"/>
          <p:cNvSpPr>
            <a:spLocks noGrp="1"/>
          </p:cNvSpPr>
          <p:nvPr>
            <p:ph type="title"/>
          </p:nvPr>
        </p:nvSpPr>
        <p:spPr>
          <a:xfrm>
            <a:off x="777240" y="4876800"/>
            <a:ext cx="7755200" cy="1648544"/>
          </a:xfrm>
        </p:spPr>
        <p:txBody>
          <a:bodyPr/>
          <a:lstStyle/>
          <a:p>
            <a:r>
              <a:rPr lang="ru-RU" sz="1800" dirty="0" smtClean="0">
                <a:solidFill>
                  <a:schemeClr val="bg1"/>
                </a:solidFill>
                <a:effectLst/>
                <a:latin typeface="Bitstream Charter"/>
              </a:rPr>
              <a:t>Воробьи </a:t>
            </a:r>
            <a:r>
              <a:rPr lang="ru-RU" sz="1800" dirty="0">
                <a:solidFill>
                  <a:schemeClr val="bg1"/>
                </a:solidFill>
                <a:effectLst/>
                <a:latin typeface="Bitstream Charter"/>
              </a:rPr>
              <a:t>встречаются повсюду, они образуют солидную часть птичьей фауны всех стран и местностей; маленькие прыгуны-скакуны облюбовали поля севера и территории высоких гор, их много и в жарких низменностях тропиков, в лесах и на полях, в многолюдных городах и в безлюдных </a:t>
            </a:r>
            <a:r>
              <a:rPr lang="ru-RU" sz="1800" dirty="0" smtClean="0">
                <a:solidFill>
                  <a:schemeClr val="bg1"/>
                </a:solidFill>
                <a:effectLst/>
                <a:latin typeface="Bitstream Charter"/>
              </a:rPr>
              <a:t>степях.</a:t>
            </a:r>
            <a:endParaRPr lang="ru-RU" sz="1800" dirty="0">
              <a:solidFill>
                <a:schemeClr val="bg1"/>
              </a:solidFill>
            </a:endParaRPr>
          </a:p>
        </p:txBody>
      </p:sp>
      <p:sp>
        <p:nvSpPr>
          <p:cNvPr id="5" name="Прямоугольник 4"/>
          <p:cNvSpPr/>
          <p:nvPr/>
        </p:nvSpPr>
        <p:spPr>
          <a:xfrm>
            <a:off x="2699792" y="0"/>
            <a:ext cx="4248472" cy="707886"/>
          </a:xfrm>
          <a:prstGeom prst="rect">
            <a:avLst/>
          </a:prstGeom>
        </p:spPr>
        <p:txBody>
          <a:bodyPr wrap="square">
            <a:spAutoFit/>
          </a:bodyPr>
          <a:lstStyle/>
          <a:p>
            <a:r>
              <a:rPr lang="ru-RU" sz="4000" dirty="0" smtClean="0"/>
              <a:t>Воробей</a:t>
            </a:r>
            <a:endParaRPr lang="ru-RU" sz="4000" dirty="0"/>
          </a:p>
        </p:txBody>
      </p:sp>
    </p:spTree>
    <p:extLst>
      <p:ext uri="{BB962C8B-B14F-4D97-AF65-F5344CB8AC3E}">
        <p14:creationId xmlns:p14="http://schemas.microsoft.com/office/powerpoint/2010/main" val="241155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88641"/>
            <a:ext cx="7414592" cy="576063"/>
          </a:xfrm>
        </p:spPr>
        <p:txBody>
          <a:bodyPr>
            <a:normAutofit fontScale="90000"/>
          </a:bodyPr>
          <a:lstStyle/>
          <a:p>
            <a:r>
              <a:rPr lang="ru-RU" dirty="0" smtClean="0"/>
              <a:t>ворона</a:t>
            </a:r>
            <a:endParaRPr lang="ru-RU" dirty="0"/>
          </a:p>
        </p:txBody>
      </p:sp>
      <p:sp>
        <p:nvSpPr>
          <p:cNvPr id="3" name="Подзаголовок 2"/>
          <p:cNvSpPr>
            <a:spLocks noGrp="1"/>
          </p:cNvSpPr>
          <p:nvPr>
            <p:ph type="subTitle" idx="1"/>
          </p:nvPr>
        </p:nvSpPr>
        <p:spPr>
          <a:xfrm>
            <a:off x="899592" y="5085185"/>
            <a:ext cx="7128792" cy="1772815"/>
          </a:xfrm>
        </p:spPr>
        <p:txBody>
          <a:bodyPr>
            <a:normAutofit fontScale="47500" lnSpcReduction="20000"/>
          </a:bodyPr>
          <a:lstStyle/>
          <a:p>
            <a:pPr algn="just"/>
            <a:r>
              <a:rPr lang="ru-RU" sz="2500" dirty="0">
                <a:solidFill>
                  <a:srgbClr val="000000"/>
                </a:solidFill>
                <a:effectLst/>
                <a:latin typeface="Verdana"/>
              </a:rPr>
              <a:t>Ворона - это дикая птица. Средой ее обитания, является дикая природа. Хотя эту птицу можно также заметить в городах и селах, что случается довольно редко. В населенные пункты, вороны прилетают только в целях поиска пищи</a:t>
            </a:r>
            <a:r>
              <a:rPr lang="ru-RU" sz="2500" dirty="0" smtClean="0">
                <a:solidFill>
                  <a:srgbClr val="000000"/>
                </a:solidFill>
                <a:effectLst/>
                <a:latin typeface="Verdana"/>
              </a:rPr>
              <a:t>.</a:t>
            </a:r>
            <a:endParaRPr lang="ru-RU" sz="2500" dirty="0">
              <a:solidFill>
                <a:srgbClr val="000000"/>
              </a:solidFill>
              <a:effectLst/>
              <a:latin typeface="Verdana"/>
            </a:endParaRPr>
          </a:p>
          <a:p>
            <a:pPr algn="just"/>
            <a:r>
              <a:rPr lang="ru-RU" sz="2500" dirty="0">
                <a:solidFill>
                  <a:srgbClr val="000000"/>
                </a:solidFill>
                <a:effectLst/>
                <a:latin typeface="Verdana"/>
              </a:rPr>
              <a:t>Взрослые особи достигают до 20 см в высоту, учитывая длину лап и 30 см в длину, учитывая длину хвоста. Вороны обладают прекрасным обонянием и отличным зрением. На высоте полета им совсем не сложно заметить подходящую для них еду и почувствовать ее запах. В питание вороны вовсе не придирчивы, они всеядны. Они могут употреблять в пищу: траву, овощи, фрукты, мясо, а также продукты, которые приготовлены человеком. Любимым лакомством  птиц является протухшее мясо, например погибшего животного.</a:t>
            </a:r>
          </a:p>
          <a:p>
            <a:endParaRPr lang="ru-RU" dirty="0"/>
          </a:p>
        </p:txBody>
      </p:sp>
      <p:pic>
        <p:nvPicPr>
          <p:cNvPr id="4" name="Рисунок 3" descr="http://cs627423.vk.me/v627423019/22a7/ZXbM53TZEm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20688"/>
            <a:ext cx="6408712" cy="4392488"/>
          </a:xfrm>
          <a:prstGeom prst="rect">
            <a:avLst/>
          </a:prstGeom>
          <a:noFill/>
          <a:ln>
            <a:noFill/>
          </a:ln>
        </p:spPr>
      </p:pic>
    </p:spTree>
    <p:extLst>
      <p:ext uri="{BB962C8B-B14F-4D97-AF65-F5344CB8AC3E}">
        <p14:creationId xmlns:p14="http://schemas.microsoft.com/office/powerpoint/2010/main" val="21953548"/>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http://van.ansya.ru/health/metodi-issledovanij-v-ekologii/10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71600" y="620688"/>
            <a:ext cx="6912768" cy="4680520"/>
          </a:xfrm>
          <a:prstGeom prst="rect">
            <a:avLst/>
          </a:prstGeom>
          <a:noFill/>
          <a:ln>
            <a:noFill/>
          </a:ln>
        </p:spPr>
      </p:pic>
      <p:sp>
        <p:nvSpPr>
          <p:cNvPr id="2" name="Заголовок 1"/>
          <p:cNvSpPr>
            <a:spLocks noGrp="1"/>
          </p:cNvSpPr>
          <p:nvPr>
            <p:ph type="title"/>
          </p:nvPr>
        </p:nvSpPr>
        <p:spPr>
          <a:xfrm>
            <a:off x="777240" y="4876800"/>
            <a:ext cx="7543800" cy="1720552"/>
          </a:xfrm>
        </p:spPr>
        <p:txBody>
          <a:bodyPr/>
          <a:lstStyle/>
          <a:p>
            <a:r>
              <a:rPr lang="ru-RU" sz="1600" dirty="0" smtClean="0">
                <a:solidFill>
                  <a:schemeClr val="bg1"/>
                </a:solidFill>
                <a:effectLst/>
                <a:latin typeface="Bitstream Charter"/>
              </a:rPr>
              <a:t>Синица </a:t>
            </a:r>
            <a:r>
              <a:rPr lang="ru-RU" sz="1600" dirty="0">
                <a:solidFill>
                  <a:schemeClr val="bg1"/>
                </a:solidFill>
                <a:effectLst/>
                <a:latin typeface="Bitstream Charter"/>
              </a:rPr>
              <a:t>– птица небольших размеров, с сильными лапками, коротким коническим клювом. Бегать по земле синицы не умеют, в отличие от настоящих наземных птиц. Зато, подобно воробьям, умеют скакать. В большинстве случаев синица – </a:t>
            </a:r>
            <a:r>
              <a:rPr lang="ru-RU" sz="1600" dirty="0" err="1">
                <a:solidFill>
                  <a:schemeClr val="bg1"/>
                </a:solidFill>
                <a:effectLst/>
                <a:latin typeface="Bitstream Charter"/>
              </a:rPr>
              <a:t>осёдлая</a:t>
            </a:r>
            <a:r>
              <a:rPr lang="ru-RU" sz="1600" dirty="0">
                <a:solidFill>
                  <a:schemeClr val="bg1"/>
                </a:solidFill>
                <a:effectLst/>
                <a:latin typeface="Bitstream Charter"/>
              </a:rPr>
              <a:t> или кочующая птица, иногда перелётная.</a:t>
            </a:r>
            <a:endParaRPr lang="ru-RU" sz="1600" dirty="0">
              <a:solidFill>
                <a:schemeClr val="bg1"/>
              </a:solidFill>
            </a:endParaRPr>
          </a:p>
        </p:txBody>
      </p:sp>
      <p:sp>
        <p:nvSpPr>
          <p:cNvPr id="4" name="Прямоугольник 3"/>
          <p:cNvSpPr/>
          <p:nvPr/>
        </p:nvSpPr>
        <p:spPr>
          <a:xfrm>
            <a:off x="2195736" y="0"/>
            <a:ext cx="4608512" cy="707886"/>
          </a:xfrm>
          <a:prstGeom prst="rect">
            <a:avLst/>
          </a:prstGeom>
        </p:spPr>
        <p:txBody>
          <a:bodyPr wrap="square">
            <a:spAutoFit/>
          </a:bodyPr>
          <a:lstStyle/>
          <a:p>
            <a:r>
              <a:rPr lang="ru-RU" sz="4000" dirty="0" smtClean="0">
                <a:latin typeface="Bitstream Charter"/>
              </a:rPr>
              <a:t>Синица</a:t>
            </a:r>
            <a:endParaRPr lang="ru-RU" sz="4000" dirty="0"/>
          </a:p>
        </p:txBody>
      </p:sp>
    </p:spTree>
    <p:extLst>
      <p:ext uri="{BB962C8B-B14F-4D97-AF65-F5344CB8AC3E}">
        <p14:creationId xmlns:p14="http://schemas.microsoft.com/office/powerpoint/2010/main" val="305456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685801"/>
            <a:ext cx="7474024" cy="3657599"/>
          </a:xfrm>
        </p:spPr>
        <p:txBody>
          <a:bodyPr>
            <a:normAutofit/>
          </a:bodyPr>
          <a:lstStyle/>
          <a:p>
            <a:pPr lvl="4"/>
            <a:r>
              <a:rPr lang="ru-RU" sz="5400" dirty="0" smtClean="0"/>
              <a:t>Спасибо за внимание</a:t>
            </a:r>
            <a:endParaRPr lang="ru-RU" sz="5400" dirty="0"/>
          </a:p>
        </p:txBody>
      </p:sp>
    </p:spTree>
    <p:extLst>
      <p:ext uri="{BB962C8B-B14F-4D97-AF65-F5344CB8AC3E}">
        <p14:creationId xmlns:p14="http://schemas.microsoft.com/office/powerpoint/2010/main" val="354700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crosti.ru/patterns/00/08/1d/64aa3a92d2/%D0%90%D0%B8%D1%81%D1%82%D1%8B%20%D0%B2%20%D0%B3%D0%BD%D0%B5%D0%B7%D0%B4%D0%B5.-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5576" y="620688"/>
            <a:ext cx="7560840" cy="4320480"/>
          </a:xfrm>
          <a:prstGeom prst="rect">
            <a:avLst/>
          </a:prstGeom>
          <a:noFill/>
          <a:ln>
            <a:noFill/>
          </a:ln>
        </p:spPr>
      </p:pic>
      <p:sp>
        <p:nvSpPr>
          <p:cNvPr id="3" name="Прямоугольник 2"/>
          <p:cNvSpPr/>
          <p:nvPr/>
        </p:nvSpPr>
        <p:spPr>
          <a:xfrm>
            <a:off x="683568" y="4869160"/>
            <a:ext cx="7560840" cy="1815882"/>
          </a:xfrm>
          <a:prstGeom prst="rect">
            <a:avLst/>
          </a:prstGeom>
        </p:spPr>
        <p:txBody>
          <a:bodyPr wrap="square">
            <a:spAutoFit/>
          </a:bodyPr>
          <a:lstStyle/>
          <a:p>
            <a:pPr algn="just"/>
            <a:r>
              <a:rPr lang="ru-RU" sz="1400" b="1" dirty="0">
                <a:solidFill>
                  <a:srgbClr val="000000"/>
                </a:solidFill>
                <a:latin typeface="Arial"/>
              </a:rPr>
              <a:t>Аист</a:t>
            </a:r>
            <a:r>
              <a:rPr lang="ru-RU" sz="1400" dirty="0">
                <a:solidFill>
                  <a:srgbClr val="000000"/>
                </a:solidFill>
                <a:latin typeface="Arial"/>
              </a:rPr>
              <a:t> - крупная болотная птица, высотою до одного метра. Голова его украшена длинным острым твердым носом красного цвета, хвост очень короткий, туловище поддерживается двумя длинными красными голыми ногами. Птица может простаивать на одной ноге целые часы. Цвет перьев аиста белый, но есть так же и чёрный аист. Шея у него длинная и гибкая. Птица часто гнездится в деревнях на деревьях или на домах. Аист питается змеями, ящерицами, мышами, кротами и лягушками. Часто таскает и маленьких птиц, цыплят и даже гусят. Аист - перелётная птица. Осенью улетает в жаркую Африку. </a:t>
            </a:r>
            <a:endParaRPr lang="ru-RU" sz="1400" dirty="0"/>
          </a:p>
        </p:txBody>
      </p:sp>
      <p:sp>
        <p:nvSpPr>
          <p:cNvPr id="5" name="Заголовок 4"/>
          <p:cNvSpPr>
            <a:spLocks noGrp="1"/>
          </p:cNvSpPr>
          <p:nvPr>
            <p:ph type="title"/>
          </p:nvPr>
        </p:nvSpPr>
        <p:spPr>
          <a:xfrm>
            <a:off x="2987824" y="0"/>
            <a:ext cx="5527576" cy="764704"/>
          </a:xfrm>
        </p:spPr>
        <p:txBody>
          <a:bodyPr/>
          <a:lstStyle/>
          <a:p>
            <a:r>
              <a:rPr lang="ru-RU" sz="4000" dirty="0" smtClean="0"/>
              <a:t>Аист</a:t>
            </a:r>
            <a:endParaRPr lang="ru-RU" sz="4000" dirty="0"/>
          </a:p>
        </p:txBody>
      </p:sp>
    </p:spTree>
    <p:extLst>
      <p:ext uri="{BB962C8B-B14F-4D97-AF65-F5344CB8AC3E}">
        <p14:creationId xmlns:p14="http://schemas.microsoft.com/office/powerpoint/2010/main" val="142444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nzbirdsonline.org.nz/sites/all/files/FeralPigeon.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4" y="764704"/>
            <a:ext cx="7560840" cy="3888432"/>
          </a:xfrm>
          <a:prstGeom prst="rect">
            <a:avLst/>
          </a:prstGeom>
          <a:noFill/>
          <a:ln>
            <a:noFill/>
          </a:ln>
        </p:spPr>
      </p:pic>
      <p:sp>
        <p:nvSpPr>
          <p:cNvPr id="3" name="Прямоугольник 2"/>
          <p:cNvSpPr/>
          <p:nvPr/>
        </p:nvSpPr>
        <p:spPr>
          <a:xfrm>
            <a:off x="827584" y="4797152"/>
            <a:ext cx="7632848" cy="2031325"/>
          </a:xfrm>
          <a:prstGeom prst="rect">
            <a:avLst/>
          </a:prstGeom>
        </p:spPr>
        <p:txBody>
          <a:bodyPr wrap="square">
            <a:spAutoFit/>
          </a:bodyPr>
          <a:lstStyle/>
          <a:p>
            <a:pPr algn="just"/>
            <a:r>
              <a:rPr lang="ru-RU" sz="1400" b="1" dirty="0">
                <a:solidFill>
                  <a:srgbClr val="000000"/>
                </a:solidFill>
                <a:latin typeface="Arial"/>
              </a:rPr>
              <a:t>Голубь</a:t>
            </a:r>
            <a:r>
              <a:rPr lang="ru-RU" sz="1400" dirty="0">
                <a:solidFill>
                  <a:srgbClr val="000000"/>
                </a:solidFill>
                <a:latin typeface="Arial"/>
              </a:rPr>
              <a:t> - это некрупная птица, распространенная во всем мире, за исключением арктической и антарктической области. Оперение этой птицы очень разнообразное: от чисто белого до черного. Это сильный и выносливый летун, превосходно ориентирующийся в полете. </a:t>
            </a:r>
            <a:r>
              <a:rPr lang="ru-RU" sz="1400" dirty="0"/>
              <a:t/>
            </a:r>
            <a:br>
              <a:rPr lang="ru-RU" sz="1400" dirty="0"/>
            </a:br>
            <a:r>
              <a:rPr lang="ru-RU" sz="1400" dirty="0">
                <a:solidFill>
                  <a:srgbClr val="000000"/>
                </a:solidFill>
                <a:latin typeface="Arial"/>
              </a:rPr>
              <a:t>          Голуби держатся по соседству с человеком, в городах и поселках, поселяясь на деревьях или на карнизах домов. Гнездуются несколько раз в году, но откладывают всего только два яйца. Оба родителя со старательностью принимают участие в высиживании и кормлении птенцов.</a:t>
            </a:r>
            <a:r>
              <a:rPr lang="ru-RU" sz="1400" dirty="0"/>
              <a:t/>
            </a:r>
            <a:br>
              <a:rPr lang="ru-RU" sz="1400" dirty="0"/>
            </a:br>
            <a:endParaRPr lang="ru-RU" sz="1400" dirty="0"/>
          </a:p>
        </p:txBody>
      </p:sp>
      <p:sp>
        <p:nvSpPr>
          <p:cNvPr id="6" name="Прямоугольник 5"/>
          <p:cNvSpPr/>
          <p:nvPr/>
        </p:nvSpPr>
        <p:spPr>
          <a:xfrm>
            <a:off x="2555776" y="-27905"/>
            <a:ext cx="3379229" cy="846386"/>
          </a:xfrm>
          <a:prstGeom prst="rect">
            <a:avLst/>
          </a:prstGeom>
        </p:spPr>
        <p:txBody>
          <a:bodyPr wrap="square">
            <a:spAutoFit/>
          </a:bodyPr>
          <a:lstStyle/>
          <a:p>
            <a:pPr lvl="0">
              <a:spcBef>
                <a:spcPct val="0"/>
              </a:spcBef>
            </a:pPr>
            <a:r>
              <a:rPr lang="ru-RU" sz="4900" dirty="0" smtClean="0">
                <a:solidFill>
                  <a:prstClr val="white"/>
                </a:solidFill>
                <a:effectLst>
                  <a:outerShdw blurRad="38100" dist="38100" dir="2700000" algn="tl">
                    <a:srgbClr val="000000">
                      <a:alpha val="43137"/>
                    </a:srgbClr>
                  </a:outerShdw>
                </a:effectLst>
                <a:ea typeface="+mj-ea"/>
                <a:cs typeface="+mj-cs"/>
              </a:rPr>
              <a:t>голубь</a:t>
            </a:r>
            <a:endParaRPr lang="ru-RU" sz="4900"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1509691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0"/>
            <a:ext cx="6096000" cy="836712"/>
          </a:xfrm>
        </p:spPr>
        <p:txBody>
          <a:bodyPr>
            <a:normAutofit/>
          </a:bodyPr>
          <a:lstStyle/>
          <a:p>
            <a:pPr>
              <a:buNone/>
            </a:pPr>
            <a:r>
              <a:rPr lang="ru-RU" sz="3600" dirty="0" smtClean="0"/>
              <a:t>Мухоловка малая</a:t>
            </a:r>
            <a:endParaRPr lang="ru-RU" sz="3600" dirty="0"/>
          </a:p>
        </p:txBody>
      </p:sp>
      <p:sp>
        <p:nvSpPr>
          <p:cNvPr id="2" name="Заголовок 1"/>
          <p:cNvSpPr>
            <a:spLocks noGrp="1"/>
          </p:cNvSpPr>
          <p:nvPr>
            <p:ph type="title"/>
          </p:nvPr>
        </p:nvSpPr>
        <p:spPr>
          <a:xfrm>
            <a:off x="755576" y="5229200"/>
            <a:ext cx="7776864" cy="1296144"/>
          </a:xfrm>
        </p:spPr>
        <p:txBody>
          <a:bodyPr/>
          <a:lstStyle/>
          <a:p>
            <a:pPr algn="just"/>
            <a:r>
              <a:rPr lang="ru-RU" sz="1400" dirty="0" smtClean="0">
                <a:solidFill>
                  <a:srgbClr val="000000"/>
                </a:solidFill>
                <a:effectLst/>
                <a:latin typeface="Arial"/>
              </a:rPr>
              <a:t>Это </a:t>
            </a:r>
            <a:r>
              <a:rPr lang="ru-RU" sz="1400" dirty="0">
                <a:solidFill>
                  <a:srgbClr val="000000"/>
                </a:solidFill>
                <a:effectLst/>
                <a:latin typeface="Arial"/>
              </a:rPr>
              <a:t>небольшая (с воробья) птичка с </a:t>
            </a:r>
            <a:r>
              <a:rPr lang="ru-RU" sz="1400" dirty="0" err="1" smtClean="0">
                <a:solidFill>
                  <a:srgbClr val="000000"/>
                </a:solidFill>
                <a:effectLst/>
                <a:latin typeface="Arial"/>
              </a:rPr>
              <a:t>буровато</a:t>
            </a:r>
            <a:r>
              <a:rPr lang="ru-RU" sz="1400" dirty="0" smtClean="0">
                <a:solidFill>
                  <a:srgbClr val="000000"/>
                </a:solidFill>
                <a:effectLst/>
                <a:latin typeface="Arial"/>
              </a:rPr>
              <a:t> -</a:t>
            </a:r>
            <a:r>
              <a:rPr lang="ru-RU" sz="1400" dirty="0">
                <a:solidFill>
                  <a:srgbClr val="000000"/>
                </a:solidFill>
                <a:effectLst/>
                <a:latin typeface="Arial"/>
              </a:rPr>
              <a:t>серой спиной и светлым брюхом. На лбу, темени и боках – темно-бурые пестрины. Самцы и самки окрашены сходно, а молодые особи отличаются от них пестрой спиной. Клюв у нее  сильно уплощен и окружен жесткими </a:t>
            </a:r>
            <a:r>
              <a:rPr lang="ru-RU" sz="1400" dirty="0" smtClean="0">
                <a:solidFill>
                  <a:srgbClr val="000000"/>
                </a:solidFill>
                <a:effectLst/>
                <a:latin typeface="Arial"/>
              </a:rPr>
              <a:t>щетинками </a:t>
            </a:r>
            <a:endParaRPr lang="ru-RU"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92696"/>
            <a:ext cx="756084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95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naturelight.ru/photo/2009-04-27/2031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8136904" cy="4339009"/>
          </a:xfrm>
          <a:prstGeom prst="rect">
            <a:avLst/>
          </a:prstGeom>
          <a:noFill/>
          <a:ln>
            <a:noFill/>
          </a:ln>
        </p:spPr>
      </p:pic>
      <p:sp>
        <p:nvSpPr>
          <p:cNvPr id="2" name="Заголовок 1"/>
          <p:cNvSpPr>
            <a:spLocks noGrp="1"/>
          </p:cNvSpPr>
          <p:nvPr>
            <p:ph type="title"/>
          </p:nvPr>
        </p:nvSpPr>
        <p:spPr>
          <a:xfrm>
            <a:off x="2987824" y="188640"/>
            <a:ext cx="6732240" cy="914400"/>
          </a:xfrm>
        </p:spPr>
        <p:txBody>
          <a:bodyPr/>
          <a:lstStyle/>
          <a:p>
            <a:r>
              <a:rPr lang="ru-RU" dirty="0" smtClean="0"/>
              <a:t>зяблик</a:t>
            </a:r>
            <a:endParaRPr lang="ru-RU" dirty="0"/>
          </a:p>
        </p:txBody>
      </p:sp>
      <p:sp>
        <p:nvSpPr>
          <p:cNvPr id="3" name="Прямоугольник 2"/>
          <p:cNvSpPr/>
          <p:nvPr/>
        </p:nvSpPr>
        <p:spPr>
          <a:xfrm>
            <a:off x="611560" y="5373216"/>
            <a:ext cx="8323778" cy="1169551"/>
          </a:xfrm>
          <a:prstGeom prst="rect">
            <a:avLst/>
          </a:prstGeom>
        </p:spPr>
        <p:txBody>
          <a:bodyPr wrap="square">
            <a:spAutoFit/>
          </a:bodyPr>
          <a:lstStyle/>
          <a:p>
            <a:pPr algn="just"/>
            <a:r>
              <a:rPr lang="ru-RU" sz="1400" dirty="0">
                <a:solidFill>
                  <a:schemeClr val="bg1"/>
                </a:solidFill>
                <a:latin typeface="Arial"/>
              </a:rPr>
              <a:t>Размером </a:t>
            </a:r>
            <a:r>
              <a:rPr lang="ru-RU" sz="1400" dirty="0" smtClean="0">
                <a:solidFill>
                  <a:schemeClr val="bg1"/>
                </a:solidFill>
                <a:latin typeface="Arial"/>
              </a:rPr>
              <a:t>с воробья, </a:t>
            </a:r>
            <a:r>
              <a:rPr lang="ru-RU" sz="1400" dirty="0">
                <a:solidFill>
                  <a:schemeClr val="bg1"/>
                </a:solidFill>
                <a:latin typeface="Arial"/>
              </a:rPr>
              <a:t>длина тела составляет около 14,5 см. Размах крыльев 24,5—28,5. Вес зяблика составляет 15—40 граммов. Окраска оперения у самца яркая (особенно весной): голова синевато-серая, спина коричневатая с зелёным, зоб и грудь </a:t>
            </a:r>
            <a:r>
              <a:rPr lang="ru-RU" sz="1400" dirty="0" smtClean="0">
                <a:solidFill>
                  <a:schemeClr val="bg1"/>
                </a:solidFill>
                <a:latin typeface="Arial"/>
              </a:rPr>
              <a:t>буровато -</a:t>
            </a:r>
            <a:r>
              <a:rPr lang="ru-RU" sz="1400" dirty="0">
                <a:solidFill>
                  <a:schemeClr val="bg1"/>
                </a:solidFill>
                <a:latin typeface="Arial"/>
              </a:rPr>
              <a:t>красные, </a:t>
            </a:r>
            <a:r>
              <a:rPr lang="ru-RU" sz="1400" dirty="0" smtClean="0">
                <a:solidFill>
                  <a:schemeClr val="bg1"/>
                </a:solidFill>
                <a:latin typeface="Arial"/>
              </a:rPr>
              <a:t>на крыльях большие </a:t>
            </a:r>
            <a:r>
              <a:rPr lang="ru-RU" sz="1400" dirty="0">
                <a:solidFill>
                  <a:schemeClr val="bg1"/>
                </a:solidFill>
                <a:latin typeface="Arial"/>
              </a:rPr>
              <a:t>белые пятна; окраска самки более тусклая. В дикой природе зяблик живёт в среднем 2 года, в неволе продолжительность жизни составляет до 12 лет.</a:t>
            </a:r>
            <a:endParaRPr lang="ru-RU" sz="1400" dirty="0">
              <a:solidFill>
                <a:schemeClr val="bg1"/>
              </a:solidFill>
            </a:endParaRPr>
          </a:p>
        </p:txBody>
      </p:sp>
    </p:spTree>
    <p:extLst>
      <p:ext uri="{BB962C8B-B14F-4D97-AF65-F5344CB8AC3E}">
        <p14:creationId xmlns:p14="http://schemas.microsoft.com/office/powerpoint/2010/main" val="45864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natureofworld.ru/wp-content/uploads/seriy-zhuravel.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836712"/>
            <a:ext cx="7488832" cy="4104456"/>
          </a:xfrm>
          <a:prstGeom prst="rect">
            <a:avLst/>
          </a:prstGeom>
          <a:noFill/>
          <a:ln>
            <a:noFill/>
          </a:ln>
        </p:spPr>
      </p:pic>
      <p:sp>
        <p:nvSpPr>
          <p:cNvPr id="2" name="Заголовок 1"/>
          <p:cNvSpPr>
            <a:spLocks noGrp="1"/>
          </p:cNvSpPr>
          <p:nvPr>
            <p:ph type="title"/>
          </p:nvPr>
        </p:nvSpPr>
        <p:spPr>
          <a:xfrm>
            <a:off x="611560" y="5229200"/>
            <a:ext cx="7543800" cy="1440160"/>
          </a:xfrm>
        </p:spPr>
        <p:txBody>
          <a:bodyPr/>
          <a:lstStyle/>
          <a:p>
            <a:pPr algn="just"/>
            <a:r>
              <a:rPr lang="ru-RU" sz="1600" dirty="0" smtClean="0">
                <a:solidFill>
                  <a:srgbClr val="000000"/>
                </a:solidFill>
                <a:effectLst/>
                <a:latin typeface="Arial"/>
              </a:rPr>
              <a:t>Среди </a:t>
            </a:r>
            <a:r>
              <a:rPr lang="ru-RU" sz="1600" dirty="0">
                <a:solidFill>
                  <a:srgbClr val="000000"/>
                </a:solidFill>
                <a:effectLst/>
                <a:latin typeface="Arial"/>
              </a:rPr>
              <a:t>журавлей белый </a:t>
            </a:r>
            <a:r>
              <a:rPr lang="ru-RU" sz="1600" b="1" dirty="0">
                <a:solidFill>
                  <a:srgbClr val="000000"/>
                </a:solidFill>
                <a:effectLst/>
                <a:latin typeface="Arial"/>
              </a:rPr>
              <a:t>журавль</a:t>
            </a:r>
            <a:r>
              <a:rPr lang="ru-RU" sz="1600" dirty="0">
                <a:solidFill>
                  <a:srgbClr val="000000"/>
                </a:solidFill>
                <a:effectLst/>
                <a:latin typeface="Arial"/>
              </a:rPr>
              <a:t>, или </a:t>
            </a:r>
            <a:r>
              <a:rPr lang="ru-RU" sz="1600" dirty="0" err="1">
                <a:solidFill>
                  <a:srgbClr val="000000"/>
                </a:solidFill>
                <a:effectLst/>
                <a:latin typeface="Arial"/>
              </a:rPr>
              <a:t>стерх</a:t>
            </a:r>
            <a:r>
              <a:rPr lang="ru-RU" sz="1600" dirty="0">
                <a:solidFill>
                  <a:srgbClr val="000000"/>
                </a:solidFill>
                <a:effectLst/>
                <a:latin typeface="Arial"/>
              </a:rPr>
              <a:t>, - самый крупный. Масса его 8 кг. Оперение почти всё белое (только часть перьев чёрные). Клюв </a:t>
            </a:r>
            <a:r>
              <a:rPr lang="ru-RU" sz="1600" dirty="0" err="1">
                <a:solidFill>
                  <a:srgbClr val="000000"/>
                </a:solidFill>
                <a:effectLst/>
                <a:latin typeface="Arial"/>
              </a:rPr>
              <a:t>буровато</a:t>
            </a:r>
            <a:r>
              <a:rPr lang="ru-RU" sz="1600" dirty="0">
                <a:solidFill>
                  <a:srgbClr val="000000"/>
                </a:solidFill>
                <a:effectLst/>
                <a:latin typeface="Arial"/>
              </a:rPr>
              <a:t>-красный, глаза бледно-жёлтые, ноги и часть головы красные. Гнездо птица устраивает на открытых мохово-лишайниковых кочках, среди травянистых болот, кормится растительной пищей и мелкими животными: мышами, амфибиями, червями и насекомыми. Осенью журавли улетают в Китай и </a:t>
            </a:r>
            <a:r>
              <a:rPr lang="ru-RU" sz="1600" dirty="0" smtClean="0">
                <a:solidFill>
                  <a:srgbClr val="000000"/>
                </a:solidFill>
                <a:effectLst/>
                <a:latin typeface="Arial"/>
              </a:rPr>
              <a:t>Индию</a:t>
            </a:r>
            <a:r>
              <a:rPr lang="ru-RU" sz="1600" dirty="0">
                <a:solidFill>
                  <a:srgbClr val="000000"/>
                </a:solidFill>
                <a:effectLst/>
                <a:latin typeface="Arial"/>
              </a:rPr>
              <a:t>   </a:t>
            </a:r>
            <a:endParaRPr lang="ru-RU" sz="1600" dirty="0"/>
          </a:p>
        </p:txBody>
      </p:sp>
      <p:sp>
        <p:nvSpPr>
          <p:cNvPr id="5" name="Прямоугольник 4"/>
          <p:cNvSpPr/>
          <p:nvPr/>
        </p:nvSpPr>
        <p:spPr>
          <a:xfrm>
            <a:off x="2843808" y="1"/>
            <a:ext cx="5256584" cy="707886"/>
          </a:xfrm>
          <a:prstGeom prst="rect">
            <a:avLst/>
          </a:prstGeom>
        </p:spPr>
        <p:txBody>
          <a:bodyPr wrap="square">
            <a:spAutoFit/>
          </a:bodyPr>
          <a:lstStyle/>
          <a:p>
            <a:r>
              <a:rPr lang="ru-RU" sz="4000" dirty="0" smtClean="0">
                <a:latin typeface="Arial"/>
              </a:rPr>
              <a:t>Серый журавль</a:t>
            </a:r>
            <a:endParaRPr lang="ru-RU" sz="4000" dirty="0"/>
          </a:p>
        </p:txBody>
      </p:sp>
    </p:spTree>
    <p:extLst>
      <p:ext uri="{BB962C8B-B14F-4D97-AF65-F5344CB8AC3E}">
        <p14:creationId xmlns:p14="http://schemas.microsoft.com/office/powerpoint/2010/main" val="1153689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fotki.ykt.ru/albums/userpics/20502/1324819.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99592" y="620688"/>
            <a:ext cx="7344816" cy="3744416"/>
          </a:xfrm>
          <a:prstGeom prst="rect">
            <a:avLst/>
          </a:prstGeom>
          <a:noFill/>
          <a:ln>
            <a:noFill/>
          </a:ln>
        </p:spPr>
      </p:pic>
      <p:sp>
        <p:nvSpPr>
          <p:cNvPr id="2" name="Заголовок 1"/>
          <p:cNvSpPr>
            <a:spLocks noGrp="1"/>
          </p:cNvSpPr>
          <p:nvPr>
            <p:ph type="title"/>
          </p:nvPr>
        </p:nvSpPr>
        <p:spPr>
          <a:xfrm>
            <a:off x="755576" y="4149080"/>
            <a:ext cx="7565464" cy="2708920"/>
          </a:xfrm>
        </p:spPr>
        <p:txBody>
          <a:bodyPr/>
          <a:lstStyle/>
          <a:p>
            <a:pPr algn="just"/>
            <a:r>
              <a:rPr lang="ru-RU" sz="1600" dirty="0" smtClean="0"/>
              <a:t> </a:t>
            </a:r>
            <a:r>
              <a:rPr lang="ru-RU" sz="1600" dirty="0" smtClean="0">
                <a:solidFill>
                  <a:srgbClr val="000000"/>
                </a:solidFill>
                <a:effectLst/>
                <a:latin typeface="Arial"/>
              </a:rPr>
              <a:t>Дикий </a:t>
            </a:r>
            <a:r>
              <a:rPr lang="ru-RU" sz="1600" dirty="0">
                <a:solidFill>
                  <a:srgbClr val="000000"/>
                </a:solidFill>
                <a:effectLst/>
                <a:latin typeface="Arial"/>
              </a:rPr>
              <a:t>серый гусь встречается по всей Европе, в Азии. На зиму он улетает в Северную  Индию, Южный Китай и Южную Европу. Любит  крупные водоемы. Ест исключительно  растительную пищу. Имеет живую массу в 3-4 кг и более. Самка откладывает до дюжины яиц. Из них на 28-29-й день  выводятся птенцы, которые  через два дня покидают родной очаг. В первое время своей жизни они находятся под наблюдением родителей, а научившись летать (в 2-3 месячном возрасте), освобождаются от родительской опеки.... </a:t>
            </a:r>
            <a:r>
              <a:rPr lang="ru-RU" sz="1600" dirty="0"/>
              <a:t/>
            </a:r>
            <a:br>
              <a:rPr lang="ru-RU" sz="1600" dirty="0"/>
            </a:br>
            <a:endParaRPr lang="ru-RU" sz="1600" dirty="0"/>
          </a:p>
        </p:txBody>
      </p:sp>
      <p:sp>
        <p:nvSpPr>
          <p:cNvPr id="5" name="Прямоугольник 4"/>
          <p:cNvSpPr/>
          <p:nvPr/>
        </p:nvSpPr>
        <p:spPr>
          <a:xfrm>
            <a:off x="3275857" y="188640"/>
            <a:ext cx="1617706" cy="584775"/>
          </a:xfrm>
          <a:prstGeom prst="rect">
            <a:avLst/>
          </a:prstGeom>
        </p:spPr>
        <p:txBody>
          <a:bodyPr wrap="square">
            <a:spAutoFit/>
          </a:bodyPr>
          <a:lstStyle/>
          <a:p>
            <a:r>
              <a:rPr lang="ru-RU" sz="3200" dirty="0" smtClean="0"/>
              <a:t>Гусь</a:t>
            </a:r>
            <a:endParaRPr lang="ru-RU" sz="3200" dirty="0"/>
          </a:p>
        </p:txBody>
      </p:sp>
    </p:spTree>
    <p:extLst>
      <p:ext uri="{BB962C8B-B14F-4D97-AF65-F5344CB8AC3E}">
        <p14:creationId xmlns:p14="http://schemas.microsoft.com/office/powerpoint/2010/main" val="214175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focusingonwildlife.com/news/wp-content/gallery/barn-swallow-hirundo-rustica/barn-swallow-hirundo-rustica-15.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71600" y="692696"/>
            <a:ext cx="6984776" cy="4005064"/>
          </a:xfrm>
          <a:prstGeom prst="rect">
            <a:avLst/>
          </a:prstGeom>
          <a:noFill/>
          <a:ln>
            <a:noFill/>
          </a:ln>
        </p:spPr>
      </p:pic>
      <p:sp>
        <p:nvSpPr>
          <p:cNvPr id="2" name="Заголовок 1"/>
          <p:cNvSpPr>
            <a:spLocks noGrp="1"/>
          </p:cNvSpPr>
          <p:nvPr>
            <p:ph type="title"/>
          </p:nvPr>
        </p:nvSpPr>
        <p:spPr>
          <a:xfrm>
            <a:off x="899592" y="5517232"/>
            <a:ext cx="7467168" cy="1597496"/>
          </a:xfrm>
        </p:spPr>
        <p:txBody>
          <a:bodyPr/>
          <a:lstStyle/>
          <a:p>
            <a:pPr algn="just"/>
            <a:r>
              <a:rPr lang="ru-RU" sz="1400" b="1" dirty="0" smtClean="0">
                <a:solidFill>
                  <a:srgbClr val="000000"/>
                </a:solidFill>
                <a:effectLst/>
                <a:latin typeface="Arial"/>
              </a:rPr>
              <a:t/>
            </a:r>
            <a:br>
              <a:rPr lang="ru-RU" sz="1400" b="1" dirty="0" smtClean="0">
                <a:solidFill>
                  <a:srgbClr val="000000"/>
                </a:solidFill>
                <a:effectLst/>
                <a:latin typeface="Arial"/>
              </a:rPr>
            </a:br>
            <a:r>
              <a:rPr lang="ru-RU" sz="1400" b="1" dirty="0">
                <a:solidFill>
                  <a:srgbClr val="000000"/>
                </a:solidFill>
                <a:effectLst/>
                <a:latin typeface="Arial"/>
              </a:rPr>
              <a:t/>
            </a:r>
            <a:br>
              <a:rPr lang="ru-RU" sz="1400" b="1" dirty="0">
                <a:solidFill>
                  <a:srgbClr val="000000"/>
                </a:solidFill>
                <a:effectLst/>
                <a:latin typeface="Arial"/>
              </a:rPr>
            </a:br>
            <a:r>
              <a:rPr lang="ru-RU" sz="1400" b="1" dirty="0" smtClean="0">
                <a:solidFill>
                  <a:srgbClr val="000000"/>
                </a:solidFill>
                <a:effectLst/>
                <a:latin typeface="Arial"/>
              </a:rPr>
              <a:t/>
            </a:r>
            <a:br>
              <a:rPr lang="ru-RU" sz="1400" b="1" dirty="0" smtClean="0">
                <a:solidFill>
                  <a:srgbClr val="000000"/>
                </a:solidFill>
                <a:effectLst/>
                <a:latin typeface="Arial"/>
              </a:rPr>
            </a:br>
            <a:r>
              <a:rPr lang="ru-RU" sz="1600" b="1" dirty="0" smtClean="0">
                <a:solidFill>
                  <a:srgbClr val="000000"/>
                </a:solidFill>
                <a:effectLst/>
                <a:latin typeface="Arial"/>
              </a:rPr>
              <a:t>Ласточки</a:t>
            </a:r>
            <a:r>
              <a:rPr lang="ru-RU" sz="1600" dirty="0">
                <a:solidFill>
                  <a:srgbClr val="000000"/>
                </a:solidFill>
                <a:effectLst/>
                <a:latin typeface="Arial"/>
              </a:rPr>
              <a:t> живут везде, где есть населённые пункты и открытые пространства в виде полей, лугов, пастбищ и речных долин. Их нет только на Крайнем Севере. Большую часть времени ласточки проводят в воздухе, беспрерывно летая в погоне за добычей. Их рот в полёте широко раскрыт, и поэтому в него попадают разные мухи, комары, мошки и другие насекомые. Скорость полёта ласточки 50-60 км/ч. Перед дождём эти птички летают низко над землёй, поэтому по их полёту можно предсказывать погоду. Осенью ласточки улетают в тёплые страны. </a:t>
            </a:r>
            <a:r>
              <a:rPr lang="ru-RU" sz="1400" dirty="0"/>
              <a:t/>
            </a:r>
            <a:br>
              <a:rPr lang="ru-RU" sz="1400" dirty="0"/>
            </a:br>
            <a:r>
              <a:rPr lang="ru-RU" sz="1400" dirty="0"/>
              <a:t/>
            </a:r>
            <a:br>
              <a:rPr lang="ru-RU" sz="1400" dirty="0"/>
            </a:br>
            <a:endParaRPr lang="ru-RU" sz="1400" dirty="0"/>
          </a:p>
        </p:txBody>
      </p:sp>
      <p:sp>
        <p:nvSpPr>
          <p:cNvPr id="5" name="Прямоугольник 4"/>
          <p:cNvSpPr/>
          <p:nvPr/>
        </p:nvSpPr>
        <p:spPr>
          <a:xfrm>
            <a:off x="3131840" y="0"/>
            <a:ext cx="2808312" cy="707886"/>
          </a:xfrm>
          <a:prstGeom prst="rect">
            <a:avLst/>
          </a:prstGeom>
        </p:spPr>
        <p:txBody>
          <a:bodyPr wrap="square">
            <a:spAutoFit/>
          </a:bodyPr>
          <a:lstStyle/>
          <a:p>
            <a:r>
              <a:rPr lang="ru-RU" sz="4000" dirty="0" smtClean="0">
                <a:latin typeface="Arial"/>
              </a:rPr>
              <a:t>Ласточка</a:t>
            </a:r>
            <a:endParaRPr lang="ru-RU" sz="4000" dirty="0"/>
          </a:p>
        </p:txBody>
      </p:sp>
    </p:spTree>
    <p:extLst>
      <p:ext uri="{BB962C8B-B14F-4D97-AF65-F5344CB8AC3E}">
        <p14:creationId xmlns:p14="http://schemas.microsoft.com/office/powerpoint/2010/main" val="2418956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148</TotalTime>
  <Words>638</Words>
  <Application>Microsoft Office PowerPoint</Application>
  <PresentationFormat>Экран (4:3)</PresentationFormat>
  <Paragraphs>42</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Bitstream Charter</vt:lpstr>
      <vt:lpstr>Palatino Linotype</vt:lpstr>
      <vt:lpstr>Verdana</vt:lpstr>
      <vt:lpstr>Wingdings</vt:lpstr>
      <vt:lpstr>Базовая</vt:lpstr>
      <vt:lpstr>Картухина Н.А. МАДОУ  д/с № 119  г.Калининград</vt:lpstr>
      <vt:lpstr>ворона</vt:lpstr>
      <vt:lpstr>Аист</vt:lpstr>
      <vt:lpstr>Презентация PowerPoint</vt:lpstr>
      <vt:lpstr>Это небольшая (с воробья) птичка с буровато -серой спиной и светлым брюхом. На лбу, темени и боках – темно-бурые пестрины. Самцы и самки окрашены сходно, а молодые особи отличаются от них пестрой спиной. Клюв у нее  сильно уплощен и окружен жесткими щетинками </vt:lpstr>
      <vt:lpstr>зяблик</vt:lpstr>
      <vt:lpstr>Среди журавлей белый журавль, или стерх, - самый крупный. Масса его 8 кг. Оперение почти всё белое (только часть перьев чёрные). Клюв буровато-красный, глаза бледно-жёлтые, ноги и часть головы красные. Гнездо птица устраивает на открытых мохово-лишайниковых кочках, среди травянистых болот, кормится растительной пищей и мелкими животными: мышами, амфибиями, червями и насекомыми. Осенью журавли улетают в Китай и Индию   </vt:lpstr>
      <vt:lpstr> Дикий серый гусь встречается по всей Европе, в Азии. На зиму он улетает в Северную  Индию, Южный Китай и Южную Европу. Любит  крупные водоемы. Ест исключительно  растительную пищу. Имеет живую массу в 3-4 кг и более. Самка откладывает до дюжины яиц. Из них на 28-29-й день  выводятся птенцы, которые  через два дня покидают родной очаг. В первое время своей жизни они находятся под наблюдением родителей, а научившись летать (в 2-3 месячном возрасте), освобождаются от родительской опеки....  </vt:lpstr>
      <vt:lpstr>   Ласточки живут везде, где есть населённые пункты и открытые пространства в виде полей, лугов, пастбищ и речных долин. Их нет только на Крайнем Севере. Большую часть времени ласточки проводят в воздухе, беспрерывно летая в погоне за добычей. Их рот в полёте широко раскрыт, и поэтому в него попадают разные мухи, комары, мошки и другие насекомые. Скорость полёта ласточки 50-60 км/ч. Перед дождём эти птички летают низко над землёй, поэтому по их полёту можно предсказывать погоду. Осенью ласточки улетают в тёплые страны.   </vt:lpstr>
      <vt:lpstr> Грач летает на большие расстояния, но достаточно много времени проводит и на земле, отыскивая корм; гнёзда вьёт на деревьях в загородных пролесках или в городских садах.   Грач – перелётная птица, она возвращается на родину в марте, и, как говорится, открывает весну. А зимует на побережье Черного моря, в Средней Азии и Северной Африке. Для весеннее-осенних перелётов грачи собираются в огромные стаи. </vt:lpstr>
      <vt:lpstr>Лебедь по праву считается самой крупной и красивой водоплавающей птицей. Длина его тела около 1,5 м, окраска оперения белая. Существуют также и чёрные лебеди, которые живут в Австралии. Шея у этой птицы длинная и гибкая. Гнездится она в тростниковых зарослях стоячих водоёмов. Стаи лебеди не образуют, а держатся парами, кормятся водными растениями, сочной травой прибрежных лугов и отчасти рыбой. Лебеди - перелётные птицы, на зиму улетают в тёплые страны. </vt:lpstr>
      <vt:lpstr> Кукушка – птица, известная практически каждому. Она довольно беспокойна, избегает общества себе подобных и не любит общаться с другими птицами. Рацион кукушки составляют насекомые, особенно личинки. Её любимое блюдо — мохнатые гусеницы, которыми «брезгуют» остальные птицы (волоски этих гусениц при переваривании пищи крепко втыкаются в стенки желудка). Такого рода пища абсолютно не подходит многим птицам. Уничтожение мохнатых гусениц – несомненная помощь кукушки родной природе. </vt:lpstr>
      <vt:lpstr>Презентация PowerPoint</vt:lpstr>
      <vt:lpstr>Чиж     </vt:lpstr>
      <vt:lpstr>Куропатка принадлежит к отряду куриных, обитает в лесу и в тундре. Эта небольшая птица окрашена в невзрачный серовато-бурый цвет. К зиме её оперение становится белым. Куропатка приспособлена к наземному образу жизни. Перелёты делает лишь на небольшие расстояния. Кормится растениями, семенами и насекомыми.  </vt:lpstr>
      <vt:lpstr>Презентация PowerPoint</vt:lpstr>
      <vt:lpstr>Презентация PowerPoint</vt:lpstr>
      <vt:lpstr>Серая ца́пля  — птица отряда аистообразных (голенастых), семейства цаплевых. Внешность весьма характерна. Это длинноногая, длинношеяя птица, серой окраски сверху и белой снизу, с включениями чёрного цвета, с довольно длинным острым клювом. Размеры достаточно большие, вес взрослого самца может достигать 2 кг. Самки несколько меньше самцов, однако в остальном от них почти не отличаются.</vt:lpstr>
      <vt:lpstr>Воробьи встречаются повсюду, они образуют солидную часть птичьей фауны всех стран и местностей; маленькие прыгуны-скакуны облюбовали поля севера и территории высоких гор, их много и в жарких низменностях тропиков, в лесах и на полях, в многолюдных городах и в безлюдных степях.</vt:lpstr>
      <vt:lpstr>Синица – птица небольших размеров, с сильными лапками, коротким коническим клювом. Бегать по земле синицы не умеют, в отличие от настоящих наземных птиц. Зато, подобно воробьям, умеют скакать. В большинстве случаев синица – осёдлая или кочующая птица, иногда перелётная.</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ворона</dc:title>
  <dc:creator>Юля</dc:creator>
  <cp:lastModifiedBy>МАДОУ дс119</cp:lastModifiedBy>
  <cp:revision>17</cp:revision>
  <dcterms:created xsi:type="dcterms:W3CDTF">2015-11-10T13:43:40Z</dcterms:created>
  <dcterms:modified xsi:type="dcterms:W3CDTF">2018-01-25T11:09:13Z</dcterms:modified>
</cp:coreProperties>
</file>