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3" r:id="rId17"/>
    <p:sldId id="274" r:id="rId18"/>
    <p:sldId id="275" r:id="rId19"/>
    <p:sldId id="271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B9C5"/>
    <a:srgbClr val="FF0000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833AD8-11E6-4637-BC00-52E2A7CC6910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5005AF-1680-4D5F-A713-ECC218361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99633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FF838DE-EF48-4DBA-974F-AECC531143C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3872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CD9590C-5426-4F3D-8C6E-C174BE7B219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8519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F46A877-1655-41CE-A4BD-5376A11F2A30}" type="slidenum">
              <a:rPr lang="ru-RU" sz="1200">
                <a:latin typeface="+mn-lt"/>
              </a:rPr>
              <a:pPr algn="r">
                <a:defRPr/>
              </a:pPr>
              <a:t>15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888221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7197DB5D-9147-4914-83E1-CC1E1D8EC01E}" type="slidenum">
              <a:rPr lang="ru-RU" sz="1200">
                <a:latin typeface="+mn-lt"/>
              </a:rPr>
              <a:pPr algn="r">
                <a:defRPr/>
              </a:pPr>
              <a:t>16</a:t>
            </a:fld>
            <a:endParaRPr lang="ru-RU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68543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6084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821964D-4682-4801-BF88-936B89BE70F4}" type="slidenum">
              <a:rPr lang="ru-RU" sz="1200">
                <a:latin typeface="Calibri" pitchFamily="34" charset="0"/>
              </a:rPr>
              <a:pPr algn="r"/>
              <a:t>17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6107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813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04BD799-3A8B-4B8E-8C29-D3947101DD80}" type="slidenum">
              <a:rPr lang="ru-RU" sz="1200">
                <a:latin typeface="Calibri" pitchFamily="34" charset="0"/>
              </a:rPr>
              <a:pPr algn="r"/>
              <a:t>18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4576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3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C1E4092-BF8B-44D5-9D4D-BB92A58172F6}" type="slidenum">
              <a:rPr lang="ru-RU" sz="1200">
                <a:latin typeface="Calibri" pitchFamily="34" charset="0"/>
              </a:rPr>
              <a:pPr algn="r"/>
              <a:t>19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953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6A65-3737-45E3-8BF4-4D1A8708F307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61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A6663AF-F4C5-4C36-A01B-3A71D6EA0FD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579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826015-8090-4AC1-A596-9E72396E85F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863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76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D8D786-EFEB-4561-8935-5A17BAFEF61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631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6C4BA0-D015-4C6F-84BC-2BD066837EB0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713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E35AC6-6642-4271-8619-A78ADEFBAD3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5687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6ECA17-D294-49E8-BD1B-EE6368FD24D1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71842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42A856-D07C-4EF8-AFE4-66D56201CB6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448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DCCF9-C291-4499-AD55-37CE2CB8F70A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2FE1D3-EDAE-470E-9F08-D34834BAD1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5ED76-B627-41D4-AA18-04EFEEF63281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062EE-302F-4927-BB3F-DFB3726268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599356-FB8A-4512-BCC6-91C37C7243B6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50B2-09D8-43B4-BC6C-0ED5132877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E183C-2037-43EB-A9CA-4D324C7FB2FB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E5DEEC-F1E1-4E0E-BADA-49B2502976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AEB75-56B1-48EE-998A-EADDBD168880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CA338-7AD6-4293-BD8F-453654C98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E3CD3-31BE-4705-9DFB-2053F5D62D35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7D5536-5E40-4735-B85B-A0B5C4AAEF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3D853-5C73-4974-B88F-6F7D9EF60365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B00DF-C9B5-4124-87BB-3D5714C22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8850B7-7A38-4701-8452-609A217C4DB2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D5E5C-2B0B-4953-8B36-08DB04CBE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4C8B4-E6D4-4BD9-A7AB-76B724D6DA66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2964F-3040-4EFA-B298-5523EF3101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6F671-597F-4791-A176-0C3E60F4578A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CF13A-A1D2-4C02-B512-CAFFC41D2C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5692F8-8181-44AC-8F55-72FC6C437456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B00A9-3484-49F5-AB3D-8EB009F3A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4227F4E-8BB6-4C93-978F-197E85E12268}" type="datetimeFigureOut">
              <a:rPr lang="ru-RU"/>
              <a:pPr>
                <a:defRPr/>
              </a:pPr>
              <a:t>09.12.2016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939EEFB-AA78-4250-A2E5-9C520AFBF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http://fotoramky.narod.ru/images/ramka2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0"/>
            <a:ext cx="5357813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Муниципальное автономное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дошкольное образовательное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учреждение детский </a:t>
            </a:r>
            <a:r>
              <a:rPr lang="ru-RU" sz="1400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сад </a:t>
            </a:r>
            <a:r>
              <a:rPr lang="ru-RU" sz="1400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 № 119</a:t>
            </a:r>
            <a:endParaRPr lang="ru-RU" sz="14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sp>
        <p:nvSpPr>
          <p:cNvPr id="14339" name="TextBox 5"/>
          <p:cNvSpPr txBox="1">
            <a:spLocks noChangeArrowheads="1"/>
          </p:cNvSpPr>
          <p:nvPr/>
        </p:nvSpPr>
        <p:spPr bwMode="auto">
          <a:xfrm>
            <a:off x="142875" y="785813"/>
            <a:ext cx="5572125" cy="368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4F6228"/>
                </a:solidFill>
                <a:latin typeface="Calibri" pitchFamily="34" charset="0"/>
              </a:rPr>
              <a:t>ФОЛЬКЛОРНЫЙ</a:t>
            </a:r>
            <a:endParaRPr lang="ru-RU" sz="3200" dirty="0">
              <a:solidFill>
                <a:srgbClr val="4F6228"/>
              </a:solidFill>
              <a:latin typeface="Calibri" pitchFamily="34" charset="0"/>
            </a:endParaRPr>
          </a:p>
          <a:p>
            <a:pPr algn="ctr"/>
            <a:r>
              <a:rPr lang="ru-RU" sz="3200" b="1" dirty="0">
                <a:solidFill>
                  <a:srgbClr val="4F6228"/>
                </a:solidFill>
                <a:latin typeface="Calibri" pitchFamily="34" charset="0"/>
              </a:rPr>
              <a:t> МУЗЫКАЛЬНО – ПОЗНАВАТЕЛЬНЫЙ ПРОЕКТ</a:t>
            </a:r>
          </a:p>
          <a:p>
            <a:pPr algn="ctr"/>
            <a:r>
              <a:rPr lang="ru-RU" sz="2000" b="1" dirty="0">
                <a:solidFill>
                  <a:srgbClr val="4F6228"/>
                </a:solidFill>
                <a:latin typeface="Calibri" pitchFamily="34" charset="0"/>
              </a:rPr>
              <a:t>С ДЕТЬМИ СТАРШЕЙ ГРУППЫ</a:t>
            </a:r>
          </a:p>
          <a:p>
            <a:pPr algn="ctr"/>
            <a:endParaRPr lang="ru-RU" sz="2000" b="1" dirty="0">
              <a:solidFill>
                <a:srgbClr val="4F6228"/>
              </a:solidFill>
              <a:latin typeface="Calibri" pitchFamily="34" charset="0"/>
            </a:endParaRP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Calibri" pitchFamily="34" charset="0"/>
              </a:rPr>
              <a:t>«</a:t>
            </a:r>
            <a:r>
              <a:rPr lang="ru-RU" sz="2000" b="1" dirty="0">
                <a:solidFill>
                  <a:srgbClr val="FF0000"/>
                </a:solidFill>
              </a:rPr>
              <a:t>Нравственное воспитание дошкольников через знакомство с праздниками, традициями и обычаями русского народа».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endParaRPr lang="ru-RU" sz="2000" dirty="0">
              <a:solidFill>
                <a:srgbClr val="FF0000"/>
              </a:solidFill>
              <a:latin typeface="Calibri" pitchFamily="34" charset="0"/>
            </a:endParaRPr>
          </a:p>
          <a:p>
            <a:endParaRPr lang="ru-RU" sz="20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7563" y="6215063"/>
            <a:ext cx="3500437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+mn-lt"/>
              </a:rPr>
              <a:t>2016-2017г</a:t>
            </a:r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+mn-lt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2659" y="4572000"/>
            <a:ext cx="470808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Воспитатели: Шереметьева Н.П.,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Зылёва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+mn-lt"/>
              </a:rPr>
              <a:t> О.С.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http://www.pedsovet.su/_ld/351/94240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TextBox 2"/>
          <p:cNvSpPr txBox="1">
            <a:spLocks noChangeArrowheads="1"/>
          </p:cNvSpPr>
          <p:nvPr/>
        </p:nvSpPr>
        <p:spPr bwMode="auto">
          <a:xfrm flipV="1">
            <a:off x="428625" y="584200"/>
            <a:ext cx="6143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1571625"/>
            <a:ext cx="44291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1857375" y="0"/>
            <a:ext cx="4786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i="1">
              <a:latin typeface="Calibri" pitchFamily="34" charset="0"/>
            </a:endParaRPr>
          </a:p>
          <a:p>
            <a:endParaRPr lang="ru-RU" sz="800">
              <a:latin typeface="Calibri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89296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Формы организации музыкальной деятельности.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428625" y="1214438"/>
            <a:ext cx="2714625" cy="2571750"/>
          </a:xfrm>
          <a:prstGeom prst="cloud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Облако 7"/>
          <p:cNvSpPr/>
          <p:nvPr/>
        </p:nvSpPr>
        <p:spPr>
          <a:xfrm>
            <a:off x="6072188" y="857250"/>
            <a:ext cx="2786062" cy="2714625"/>
          </a:xfrm>
          <a:prstGeom prst="cloud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6143625" y="3643313"/>
            <a:ext cx="2714625" cy="2571750"/>
          </a:xfrm>
          <a:prstGeom prst="cloud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500063" y="3857625"/>
            <a:ext cx="2928937" cy="2357438"/>
          </a:xfrm>
          <a:prstGeom prst="cloud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Облако 11"/>
          <p:cNvSpPr/>
          <p:nvPr/>
        </p:nvSpPr>
        <p:spPr>
          <a:xfrm>
            <a:off x="3286125" y="1714500"/>
            <a:ext cx="2786063" cy="2771775"/>
          </a:xfrm>
          <a:prstGeom prst="cloud">
            <a:avLst/>
          </a:prstGeom>
          <a:solidFill>
            <a:srgbClr val="92D05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83" name="TextBox 12"/>
          <p:cNvSpPr txBox="1">
            <a:spLocks noChangeArrowheads="1"/>
          </p:cNvSpPr>
          <p:nvPr/>
        </p:nvSpPr>
        <p:spPr bwMode="auto">
          <a:xfrm>
            <a:off x="642938" y="1500188"/>
            <a:ext cx="2428875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Проведение совместной образовательной деятельности педагога с детьми  различного типа;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8684" name="Rectangle 2"/>
          <p:cNvSpPr>
            <a:spLocks noChangeArrowheads="1"/>
          </p:cNvSpPr>
          <p:nvPr/>
        </p:nvSpPr>
        <p:spPr bwMode="auto">
          <a:xfrm>
            <a:off x="3357563" y="2286000"/>
            <a:ext cx="27146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r>
              <a:rPr lang="ru-RU" sz="16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Проведение русских, народных праздников: Рождество, Святки, Крещение, Масленица, Сороки, Пасха и пр.</a:t>
            </a:r>
            <a:endParaRPr lang="ru-RU" sz="1600">
              <a:ea typeface="Times New Roman" pitchFamily="18" charset="0"/>
              <a:cs typeface="Arial" charset="0"/>
            </a:endParaRPr>
          </a:p>
        </p:txBody>
      </p:sp>
      <p:sp>
        <p:nvSpPr>
          <p:cNvPr id="28685" name="TextBox 13"/>
          <p:cNvSpPr txBox="1">
            <a:spLocks noChangeArrowheads="1"/>
          </p:cNvSpPr>
          <p:nvPr/>
        </p:nvSpPr>
        <p:spPr bwMode="auto">
          <a:xfrm>
            <a:off x="6143625" y="1000125"/>
            <a:ext cx="2643188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Проведение развлечений на материале русского фольклора: «Веселая ярмарка», «Посиделки», «Зимний вечер»,«Русские богатыри» и др.;</a:t>
            </a:r>
          </a:p>
          <a:p>
            <a:endParaRPr lang="ru-RU">
              <a:latin typeface="Calibri" pitchFamily="34" charset="0"/>
            </a:endParaRPr>
          </a:p>
        </p:txBody>
      </p:sp>
      <p:sp>
        <p:nvSpPr>
          <p:cNvPr id="28686" name="TextBox 14"/>
          <p:cNvSpPr txBox="1">
            <a:spLocks noChangeArrowheads="1"/>
          </p:cNvSpPr>
          <p:nvPr/>
        </p:nvSpPr>
        <p:spPr bwMode="auto">
          <a:xfrm>
            <a:off x="571500" y="4357688"/>
            <a:ext cx="278606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Организация самостоятельной музыкальной деятельности детей.</a:t>
            </a:r>
          </a:p>
        </p:txBody>
      </p:sp>
      <p:sp>
        <p:nvSpPr>
          <p:cNvPr id="28687" name="TextBox 15"/>
          <p:cNvSpPr txBox="1">
            <a:spLocks noChangeArrowheads="1"/>
          </p:cNvSpPr>
          <p:nvPr/>
        </p:nvSpPr>
        <p:spPr bwMode="auto">
          <a:xfrm>
            <a:off x="6357938" y="4286250"/>
            <a:ext cx="2500312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Организация праздников, совместных с родителями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http://www.pedsovet.su/_ld/351/94240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2" name="TextBox 2"/>
          <p:cNvSpPr txBox="1">
            <a:spLocks noChangeArrowheads="1"/>
          </p:cNvSpPr>
          <p:nvPr/>
        </p:nvSpPr>
        <p:spPr bwMode="auto">
          <a:xfrm flipV="1">
            <a:off x="428625" y="584200"/>
            <a:ext cx="6143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1571625"/>
            <a:ext cx="44291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0724" name="TextBox 5"/>
          <p:cNvSpPr txBox="1">
            <a:spLocks noChangeArrowheads="1"/>
          </p:cNvSpPr>
          <p:nvPr/>
        </p:nvSpPr>
        <p:spPr bwMode="auto">
          <a:xfrm>
            <a:off x="1857375" y="0"/>
            <a:ext cx="4786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i="1">
              <a:latin typeface="Calibri" pitchFamily="34" charset="0"/>
            </a:endParaRPr>
          </a:p>
          <a:p>
            <a:endParaRPr lang="ru-RU" sz="800">
              <a:latin typeface="Calibri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8929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Предполагаемый результат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7" name="Облако 6"/>
          <p:cNvSpPr/>
          <p:nvPr/>
        </p:nvSpPr>
        <p:spPr>
          <a:xfrm>
            <a:off x="214313" y="642938"/>
            <a:ext cx="3643312" cy="2857500"/>
          </a:xfrm>
          <a:prstGeom prst="cloud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Облако 7"/>
          <p:cNvSpPr/>
          <p:nvPr/>
        </p:nvSpPr>
        <p:spPr>
          <a:xfrm>
            <a:off x="4429125" y="642938"/>
            <a:ext cx="4357688" cy="2857500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блако 9"/>
          <p:cNvSpPr/>
          <p:nvPr/>
        </p:nvSpPr>
        <p:spPr>
          <a:xfrm>
            <a:off x="5286375" y="3714750"/>
            <a:ext cx="2714625" cy="2571750"/>
          </a:xfrm>
          <a:prstGeom prst="cloud">
            <a:avLst/>
          </a:prstGeom>
          <a:solidFill>
            <a:schemeClr val="accent3">
              <a:lumMod val="5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Облако 10"/>
          <p:cNvSpPr/>
          <p:nvPr/>
        </p:nvSpPr>
        <p:spPr>
          <a:xfrm>
            <a:off x="428625" y="3643313"/>
            <a:ext cx="2928938" cy="2643187"/>
          </a:xfrm>
          <a:prstGeom prst="cloud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30" name="Rectangle 1"/>
          <p:cNvSpPr>
            <a:spLocks noChangeArrowheads="1"/>
          </p:cNvSpPr>
          <p:nvPr/>
        </p:nvSpPr>
        <p:spPr bwMode="auto">
          <a:xfrm>
            <a:off x="285750" y="1000125"/>
            <a:ext cx="3500438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Дети познакомятся: с устным народным творчеством (скороговорками, потешками, небылицами, прибаутками, присказками, шутками), с разными видами народной песни (хороводной, плясовой, игровой, лирической) и играми.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30731" name="Rectangle 2"/>
          <p:cNvSpPr>
            <a:spLocks noChangeArrowheads="1"/>
          </p:cNvSpPr>
          <p:nvPr/>
        </p:nvSpPr>
        <p:spPr bwMode="auto">
          <a:xfrm>
            <a:off x="5000625" y="928688"/>
            <a:ext cx="3429000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У детей будут сформировано умение</a:t>
            </a:r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r>
              <a:rPr lang="ru-RU" sz="15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свободно и</a:t>
            </a:r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r>
              <a:rPr lang="ru-RU" sz="15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непринужденно</a:t>
            </a:r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r>
              <a:rPr lang="ru-RU" sz="15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общаться,</a:t>
            </a:r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r>
              <a:rPr lang="ru-RU" sz="15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умение разыгрывать спектакль по знакомому сюжету,</a:t>
            </a:r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r>
              <a:rPr lang="ru-RU" sz="15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выразительно в своей роли и в игровом взаимодействии,</a:t>
            </a:r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r>
              <a:rPr lang="ru-RU" sz="15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умение</a:t>
            </a:r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r>
              <a:rPr lang="ru-RU" sz="15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сочинять этюды по сказкам, нафантазированным сюжетам.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30732" name="Rectangle 3"/>
          <p:cNvSpPr>
            <a:spLocks noChangeArrowheads="1"/>
          </p:cNvSpPr>
          <p:nvPr/>
        </p:nvSpPr>
        <p:spPr bwMode="auto">
          <a:xfrm>
            <a:off x="428625" y="4429125"/>
            <a:ext cx="28575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Разовьется сфера чувств, готовность к творчеству, коммуникабельность.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30733" name="Rectangle 4"/>
          <p:cNvSpPr>
            <a:spLocks noChangeArrowheads="1"/>
          </p:cNvSpPr>
          <p:nvPr/>
        </p:nvSpPr>
        <p:spPr bwMode="auto">
          <a:xfrm>
            <a:off x="5357813" y="4357688"/>
            <a:ext cx="2786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Будет сформирована выразительная,</a:t>
            </a:r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r>
              <a:rPr lang="ru-RU" sz="15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красочная, полная ярких сравнений, речь.</a:t>
            </a:r>
            <a:endParaRPr 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http://www.pedsovet.su/_ld/351/94240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TextBox 2"/>
          <p:cNvSpPr txBox="1">
            <a:spLocks noChangeArrowheads="1"/>
          </p:cNvSpPr>
          <p:nvPr/>
        </p:nvSpPr>
        <p:spPr bwMode="auto">
          <a:xfrm flipV="1">
            <a:off x="428625" y="584200"/>
            <a:ext cx="6143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1571625"/>
            <a:ext cx="44291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2772" name="TextBox 5"/>
          <p:cNvSpPr txBox="1">
            <a:spLocks noChangeArrowheads="1"/>
          </p:cNvSpPr>
          <p:nvPr/>
        </p:nvSpPr>
        <p:spPr bwMode="auto">
          <a:xfrm>
            <a:off x="1857375" y="0"/>
            <a:ext cx="4786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i="1">
              <a:latin typeface="Calibri" pitchFamily="34" charset="0"/>
            </a:endParaRPr>
          </a:p>
          <a:p>
            <a:endParaRPr lang="ru-RU" sz="800">
              <a:latin typeface="Calibri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8929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Оценка результатов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15" name="Лента лицом вверх 14"/>
          <p:cNvSpPr/>
          <p:nvPr/>
        </p:nvSpPr>
        <p:spPr>
          <a:xfrm>
            <a:off x="2643188" y="3929063"/>
            <a:ext cx="3643312" cy="2357437"/>
          </a:xfrm>
          <a:prstGeom prst="ribbon2">
            <a:avLst>
              <a:gd name="adj1" fmla="val 16667"/>
              <a:gd name="adj2" fmla="val 66390"/>
            </a:avLst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Лента лицом вверх 16"/>
          <p:cNvSpPr/>
          <p:nvPr/>
        </p:nvSpPr>
        <p:spPr>
          <a:xfrm>
            <a:off x="5072063" y="1285875"/>
            <a:ext cx="3643312" cy="2571750"/>
          </a:xfrm>
          <a:prstGeom prst="ribbon2">
            <a:avLst>
              <a:gd name="adj1" fmla="val 16667"/>
              <a:gd name="adj2" fmla="val 64512"/>
            </a:avLst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Лента лицом вверх 17"/>
          <p:cNvSpPr/>
          <p:nvPr/>
        </p:nvSpPr>
        <p:spPr>
          <a:xfrm>
            <a:off x="285750" y="1285875"/>
            <a:ext cx="3429000" cy="2571750"/>
          </a:xfrm>
          <a:prstGeom prst="ribbon2">
            <a:avLst>
              <a:gd name="adj1" fmla="val 16667"/>
              <a:gd name="adj2" fmla="val 65901"/>
            </a:avLst>
          </a:prstGeom>
          <a:solidFill>
            <a:srgbClr val="92D050"/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7" name="Rectangle 1"/>
          <p:cNvSpPr>
            <a:spLocks noChangeArrowheads="1"/>
          </p:cNvSpPr>
          <p:nvPr/>
        </p:nvSpPr>
        <p:spPr bwMode="auto">
          <a:xfrm>
            <a:off x="714375" y="1500188"/>
            <a:ext cx="24288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    </a:t>
            </a:r>
            <a:r>
              <a:rPr lang="ru-RU" sz="15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</a:t>
            </a:r>
            <a:r>
              <a:rPr lang="ru-RU" sz="16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Оценка эффективности по итогам работы будет проводиться по трем направлениям: дети, педагоги и родители.</a:t>
            </a:r>
            <a:endParaRPr lang="ru-RU" sz="1600">
              <a:ea typeface="Times New Roman" pitchFamily="18" charset="0"/>
              <a:cs typeface="Arial" charset="0"/>
            </a:endParaRPr>
          </a:p>
        </p:txBody>
      </p:sp>
      <p:sp>
        <p:nvSpPr>
          <p:cNvPr id="32778" name="Rectangle 2"/>
          <p:cNvSpPr>
            <a:spLocks noChangeArrowheads="1"/>
          </p:cNvSpPr>
          <p:nvPr/>
        </p:nvSpPr>
        <p:spPr bwMode="auto">
          <a:xfrm>
            <a:off x="5643563" y="1285875"/>
            <a:ext cx="2500312" cy="217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Определение продвижения детей будет отслеживаться через наблюдение и анализ работы по музыкальной</a:t>
            </a:r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r>
              <a:rPr lang="ru-RU" sz="15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деятельности, через просмотр  фольклорных праздников.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32779" name="Rectangle 3"/>
          <p:cNvSpPr>
            <a:spLocks noChangeArrowheads="1"/>
          </p:cNvSpPr>
          <p:nvPr/>
        </p:nvSpPr>
        <p:spPr bwMode="auto">
          <a:xfrm>
            <a:off x="3143250" y="3929063"/>
            <a:ext cx="2643188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    </a:t>
            </a:r>
            <a:r>
              <a:rPr lang="ru-RU" sz="15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По окончании проекта будет проведено анкетирование всех участков с целью подведения итогов работы, определения роста профессионального мастерства педагогов.</a:t>
            </a:r>
            <a:endParaRPr lang="ru-RU">
              <a:ea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http://www.pedsovet.su/_ld/351/94240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TextBox 2"/>
          <p:cNvSpPr txBox="1">
            <a:spLocks noChangeArrowheads="1"/>
          </p:cNvSpPr>
          <p:nvPr/>
        </p:nvSpPr>
        <p:spPr bwMode="auto">
          <a:xfrm flipV="1">
            <a:off x="428625" y="584200"/>
            <a:ext cx="6143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1571625"/>
            <a:ext cx="44291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4820" name="TextBox 5"/>
          <p:cNvSpPr txBox="1">
            <a:spLocks noChangeArrowheads="1"/>
          </p:cNvSpPr>
          <p:nvPr/>
        </p:nvSpPr>
        <p:spPr bwMode="auto">
          <a:xfrm>
            <a:off x="1857375" y="0"/>
            <a:ext cx="4786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i="1">
              <a:latin typeface="Calibri" pitchFamily="34" charset="0"/>
            </a:endParaRPr>
          </a:p>
          <a:p>
            <a:endParaRPr lang="ru-RU" sz="800">
              <a:latin typeface="Calibri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0"/>
            <a:ext cx="89296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План реализации проекта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sp>
        <p:nvSpPr>
          <p:cNvPr id="34822" name="Rectangle 1"/>
          <p:cNvSpPr>
            <a:spLocks noChangeArrowheads="1"/>
          </p:cNvSpPr>
          <p:nvPr/>
        </p:nvSpPr>
        <p:spPr bwMode="auto">
          <a:xfrm>
            <a:off x="714375" y="1500188"/>
            <a:ext cx="24288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    </a:t>
            </a:r>
            <a:endParaRPr lang="ru-RU" sz="1600">
              <a:ea typeface="Times New Roman" pitchFamily="18" charset="0"/>
              <a:cs typeface="Arial" charset="0"/>
            </a:endParaRPr>
          </a:p>
        </p:txBody>
      </p:sp>
      <p:sp>
        <p:nvSpPr>
          <p:cNvPr id="34823" name="Rectangle 3"/>
          <p:cNvSpPr>
            <a:spLocks noChangeArrowheads="1"/>
          </p:cNvSpPr>
          <p:nvPr/>
        </p:nvSpPr>
        <p:spPr bwMode="auto">
          <a:xfrm>
            <a:off x="3143250" y="3929063"/>
            <a:ext cx="26431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    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13" name="Вертикальный свиток 12"/>
          <p:cNvSpPr/>
          <p:nvPr/>
        </p:nvSpPr>
        <p:spPr>
          <a:xfrm>
            <a:off x="5000625" y="1071563"/>
            <a:ext cx="3857625" cy="2857500"/>
          </a:xfrm>
          <a:prstGeom prst="verticalScroll">
            <a:avLst>
              <a:gd name="adj" fmla="val 19675"/>
            </a:avLst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Вертикальный свиток 15"/>
          <p:cNvSpPr/>
          <p:nvPr/>
        </p:nvSpPr>
        <p:spPr>
          <a:xfrm>
            <a:off x="285750" y="1071563"/>
            <a:ext cx="3929063" cy="2928937"/>
          </a:xfrm>
          <a:prstGeom prst="verticalScroll">
            <a:avLst>
              <a:gd name="adj" fmla="val 19736"/>
            </a:avLst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Горизонтальный свиток 18"/>
          <p:cNvSpPr/>
          <p:nvPr/>
        </p:nvSpPr>
        <p:spPr>
          <a:xfrm>
            <a:off x="785813" y="4000500"/>
            <a:ext cx="7858125" cy="2500313"/>
          </a:xfrm>
          <a:prstGeom prst="horizontalScroll">
            <a:avLst>
              <a:gd name="adj" fmla="val 25000"/>
            </a:avLst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27" name="Rectangle 1"/>
          <p:cNvSpPr>
            <a:spLocks noChangeArrowheads="1"/>
          </p:cNvSpPr>
          <p:nvPr/>
        </p:nvSpPr>
        <p:spPr bwMode="auto">
          <a:xfrm>
            <a:off x="857250" y="1643063"/>
            <a:ext cx="2714625" cy="217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5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1 этап </a:t>
            </a:r>
            <a:r>
              <a:rPr lang="ru-RU" sz="15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–</a:t>
            </a:r>
            <a:r>
              <a:rPr lang="ru-RU" sz="15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подготовительный</a:t>
            </a:r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r>
              <a:rPr lang="ru-RU" sz="15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(2 месяца </a:t>
            </a:r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–</a:t>
            </a:r>
            <a:r>
              <a:rPr lang="ru-RU" sz="15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сентябрь, октябрь). На этапе создается информационная база необходимая для реализации проекта, осуществляется рекламно-информационная кампания.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34828" name="Rectangle 2"/>
          <p:cNvSpPr>
            <a:spLocks noChangeArrowheads="1"/>
          </p:cNvSpPr>
          <p:nvPr/>
        </p:nvSpPr>
        <p:spPr bwMode="auto">
          <a:xfrm>
            <a:off x="5572125" y="1643063"/>
            <a:ext cx="2714625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5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2 этап </a:t>
            </a:r>
            <a:r>
              <a:rPr lang="ru-RU" sz="15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–</a:t>
            </a:r>
            <a:r>
              <a:rPr lang="ru-RU" sz="15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основной</a:t>
            </a:r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r>
              <a:rPr lang="ru-RU" sz="15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(6</a:t>
            </a:r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r>
              <a:rPr lang="ru-RU" sz="15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месяцев </a:t>
            </a:r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–</a:t>
            </a:r>
            <a:r>
              <a:rPr lang="ru-RU" sz="15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ноябрь, декабрь, январь, февраль, март, апрель). Реализация основных видов деятельности по направлениям проекта.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34829" name="Rectangle 3"/>
          <p:cNvSpPr>
            <a:spLocks noChangeArrowheads="1"/>
          </p:cNvSpPr>
          <p:nvPr/>
        </p:nvSpPr>
        <p:spPr bwMode="auto">
          <a:xfrm>
            <a:off x="1500188" y="4857750"/>
            <a:ext cx="7072312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15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3этап </a:t>
            </a:r>
            <a:r>
              <a:rPr lang="ru-RU" sz="1500" b="1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–</a:t>
            </a:r>
            <a:r>
              <a:rPr lang="ru-RU" sz="1500" b="1">
                <a:solidFill>
                  <a:srgbClr val="C00000"/>
                </a:solidFill>
                <a:ea typeface="Times New Roman" pitchFamily="18" charset="0"/>
                <a:cs typeface="Arial" charset="0"/>
              </a:rPr>
              <a:t> заключительный</a:t>
            </a:r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</a:t>
            </a:r>
            <a:r>
              <a:rPr lang="ru-RU" sz="15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(1 месяц </a:t>
            </a:r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–</a:t>
            </a:r>
            <a:r>
              <a:rPr lang="ru-RU" sz="1500">
                <a:solidFill>
                  <a:srgbClr val="000000"/>
                </a:solidFill>
                <a:ea typeface="Times New Roman" pitchFamily="18" charset="0"/>
                <a:cs typeface="Arial" charset="0"/>
              </a:rPr>
              <a:t> май). Итоговый, включающий в себя сбор и обработку диагностических результатов, и соотнесение поставленных задач, прогнозируемых результатов с полученными результатами.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20" name="Тройная стрелка влево/вправо/вверх 19"/>
          <p:cNvSpPr/>
          <p:nvPr/>
        </p:nvSpPr>
        <p:spPr>
          <a:xfrm rot="10800000">
            <a:off x="3714750" y="2000250"/>
            <a:ext cx="1714500" cy="2428875"/>
          </a:xfrm>
          <a:prstGeom prst="leftRightUpArrow">
            <a:avLst>
              <a:gd name="adj1" fmla="val 28056"/>
              <a:gd name="adj2" fmla="val 35972"/>
              <a:gd name="adj3" fmla="val 10736"/>
            </a:avLst>
          </a:prstGeom>
          <a:solidFill>
            <a:srgbClr val="FFC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http://www.pedsovet.su/_ld/351/94240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2"/>
          <p:cNvSpPr txBox="1">
            <a:spLocks noChangeArrowheads="1"/>
          </p:cNvSpPr>
          <p:nvPr/>
        </p:nvSpPr>
        <p:spPr bwMode="auto">
          <a:xfrm flipV="1">
            <a:off x="428625" y="584200"/>
            <a:ext cx="6143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1571625"/>
            <a:ext cx="44291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6868" name="TextBox 5"/>
          <p:cNvSpPr txBox="1">
            <a:spLocks noChangeArrowheads="1"/>
          </p:cNvSpPr>
          <p:nvPr/>
        </p:nvSpPr>
        <p:spPr bwMode="auto">
          <a:xfrm>
            <a:off x="1857375" y="0"/>
            <a:ext cx="4786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i="1">
              <a:latin typeface="Calibri" pitchFamily="34" charset="0"/>
            </a:endParaRPr>
          </a:p>
          <a:p>
            <a:endParaRPr lang="ru-RU" sz="800">
              <a:latin typeface="Calibri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136525"/>
            <a:ext cx="89296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Взаимодействие педагогов и родителей</a:t>
            </a:r>
            <a:endParaRPr lang="ru-RU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6870" name="Rectangle 1"/>
          <p:cNvSpPr>
            <a:spLocks noChangeArrowheads="1"/>
          </p:cNvSpPr>
          <p:nvPr/>
        </p:nvSpPr>
        <p:spPr bwMode="auto">
          <a:xfrm>
            <a:off x="714375" y="1500188"/>
            <a:ext cx="24288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    </a:t>
            </a:r>
            <a:endParaRPr lang="ru-RU" sz="1600">
              <a:ea typeface="Times New Roman" pitchFamily="18" charset="0"/>
              <a:cs typeface="Arial" charset="0"/>
            </a:endParaRPr>
          </a:p>
        </p:txBody>
      </p:sp>
      <p:sp>
        <p:nvSpPr>
          <p:cNvPr id="36871" name="Rectangle 3"/>
          <p:cNvSpPr>
            <a:spLocks noChangeArrowheads="1"/>
          </p:cNvSpPr>
          <p:nvPr/>
        </p:nvSpPr>
        <p:spPr bwMode="auto">
          <a:xfrm>
            <a:off x="3143250" y="3929063"/>
            <a:ext cx="26431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    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36872" name="AutoShape 9"/>
          <p:cNvSpPr>
            <a:spLocks noChangeArrowheads="1"/>
          </p:cNvSpPr>
          <p:nvPr/>
        </p:nvSpPr>
        <p:spPr bwMode="auto">
          <a:xfrm>
            <a:off x="3276600" y="1412875"/>
            <a:ext cx="2520950" cy="1706563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/>
              <a:t>Музыкальный </a:t>
            </a:r>
          </a:p>
          <a:p>
            <a:pPr algn="ctr"/>
            <a:r>
              <a:rPr lang="ru-RU" b="1" i="1"/>
              <a:t>руководитель</a:t>
            </a:r>
          </a:p>
        </p:txBody>
      </p:sp>
      <p:sp>
        <p:nvSpPr>
          <p:cNvPr id="36873" name="AutoShape 10"/>
          <p:cNvSpPr>
            <a:spLocks noChangeArrowheads="1"/>
          </p:cNvSpPr>
          <p:nvPr/>
        </p:nvSpPr>
        <p:spPr bwMode="auto">
          <a:xfrm>
            <a:off x="6300788" y="1412875"/>
            <a:ext cx="2520950" cy="1706563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/>
              <a:t>Дети</a:t>
            </a:r>
          </a:p>
        </p:txBody>
      </p:sp>
      <p:sp>
        <p:nvSpPr>
          <p:cNvPr id="36874" name="AutoShape 11"/>
          <p:cNvSpPr>
            <a:spLocks noChangeArrowheads="1"/>
          </p:cNvSpPr>
          <p:nvPr/>
        </p:nvSpPr>
        <p:spPr bwMode="auto">
          <a:xfrm>
            <a:off x="323850" y="1412875"/>
            <a:ext cx="2520950" cy="1706563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/>
              <a:t>Воспитатели</a:t>
            </a:r>
          </a:p>
        </p:txBody>
      </p:sp>
      <p:sp>
        <p:nvSpPr>
          <p:cNvPr id="36875" name="AutoShape 12"/>
          <p:cNvSpPr>
            <a:spLocks noChangeArrowheads="1"/>
          </p:cNvSpPr>
          <p:nvPr/>
        </p:nvSpPr>
        <p:spPr bwMode="auto">
          <a:xfrm>
            <a:off x="3276600" y="3716338"/>
            <a:ext cx="2520950" cy="1706562"/>
          </a:xfrm>
          <a:prstGeom prst="octagon">
            <a:avLst>
              <a:gd name="adj" fmla="val 2928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i="1"/>
              <a:t>Родители</a:t>
            </a:r>
          </a:p>
        </p:txBody>
      </p:sp>
      <p:sp>
        <p:nvSpPr>
          <p:cNvPr id="36876" name="AutoShape 19"/>
          <p:cNvSpPr>
            <a:spLocks noChangeArrowheads="1"/>
          </p:cNvSpPr>
          <p:nvPr/>
        </p:nvSpPr>
        <p:spPr bwMode="auto">
          <a:xfrm>
            <a:off x="5795963" y="2060575"/>
            <a:ext cx="504825" cy="431800"/>
          </a:xfrm>
          <a:prstGeom prst="leftRightArrow">
            <a:avLst>
              <a:gd name="adj1" fmla="val 32352"/>
              <a:gd name="adj2" fmla="val 2794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7" name="AutoShape 20"/>
          <p:cNvSpPr>
            <a:spLocks noChangeArrowheads="1"/>
          </p:cNvSpPr>
          <p:nvPr/>
        </p:nvSpPr>
        <p:spPr bwMode="auto">
          <a:xfrm>
            <a:off x="2771775" y="2060575"/>
            <a:ext cx="504825" cy="431800"/>
          </a:xfrm>
          <a:prstGeom prst="leftRightArrow">
            <a:avLst>
              <a:gd name="adj1" fmla="val 32352"/>
              <a:gd name="adj2" fmla="val 2794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8" name="AutoShape 21"/>
          <p:cNvSpPr>
            <a:spLocks noChangeArrowheads="1"/>
          </p:cNvSpPr>
          <p:nvPr/>
        </p:nvSpPr>
        <p:spPr bwMode="auto">
          <a:xfrm rot="5400000">
            <a:off x="4284662" y="3213101"/>
            <a:ext cx="504825" cy="431800"/>
          </a:xfrm>
          <a:prstGeom prst="leftRightArrow">
            <a:avLst>
              <a:gd name="adj1" fmla="val 32352"/>
              <a:gd name="adj2" fmla="val 27940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79" name="AutoShape 22"/>
          <p:cNvSpPr>
            <a:spLocks noChangeArrowheads="1"/>
          </p:cNvSpPr>
          <p:nvPr/>
        </p:nvSpPr>
        <p:spPr bwMode="auto">
          <a:xfrm rot="7765640">
            <a:off x="5651500" y="3163888"/>
            <a:ext cx="979487" cy="509588"/>
          </a:xfrm>
          <a:prstGeom prst="leftRightArrow">
            <a:avLst>
              <a:gd name="adj1" fmla="val 32352"/>
              <a:gd name="adj2" fmla="val 45935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6880" name="AutoShape 23"/>
          <p:cNvSpPr>
            <a:spLocks noChangeArrowheads="1"/>
          </p:cNvSpPr>
          <p:nvPr/>
        </p:nvSpPr>
        <p:spPr bwMode="auto">
          <a:xfrm rot="-8283209">
            <a:off x="2608263" y="3159125"/>
            <a:ext cx="979487" cy="509588"/>
          </a:xfrm>
          <a:prstGeom prst="leftRightArrow">
            <a:avLst>
              <a:gd name="adj1" fmla="val 32352"/>
              <a:gd name="adj2" fmla="val 45935"/>
            </a:avLst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www.pedsovet.su/_ld/351/94240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" name="TextBox 2"/>
          <p:cNvSpPr txBox="1">
            <a:spLocks noChangeArrowheads="1"/>
          </p:cNvSpPr>
          <p:nvPr/>
        </p:nvSpPr>
        <p:spPr bwMode="auto">
          <a:xfrm flipV="1">
            <a:off x="428625" y="584200"/>
            <a:ext cx="6143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1571625"/>
            <a:ext cx="44291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0965" name="TextBox 5"/>
          <p:cNvSpPr txBox="1">
            <a:spLocks noChangeArrowheads="1"/>
          </p:cNvSpPr>
          <p:nvPr/>
        </p:nvSpPr>
        <p:spPr bwMode="auto">
          <a:xfrm>
            <a:off x="1857375" y="0"/>
            <a:ext cx="4786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i="1">
              <a:latin typeface="Calibri" pitchFamily="34" charset="0"/>
            </a:endParaRPr>
          </a:p>
          <a:p>
            <a:endParaRPr lang="ru-RU" sz="800">
              <a:latin typeface="Calibri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07950"/>
            <a:ext cx="892968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40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Работа с родителями</a:t>
            </a:r>
            <a:endParaRPr lang="ru-RU" sz="4000" b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0967" name="Rectangle 1"/>
          <p:cNvSpPr>
            <a:spLocks noChangeArrowheads="1"/>
          </p:cNvSpPr>
          <p:nvPr/>
        </p:nvSpPr>
        <p:spPr bwMode="auto">
          <a:xfrm>
            <a:off x="714375" y="1500188"/>
            <a:ext cx="24288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    </a:t>
            </a:r>
            <a:endParaRPr lang="ru-RU" sz="1600">
              <a:ea typeface="Times New Roman" pitchFamily="18" charset="0"/>
              <a:cs typeface="Arial" charset="0"/>
            </a:endParaRPr>
          </a:p>
        </p:txBody>
      </p:sp>
      <p:sp>
        <p:nvSpPr>
          <p:cNvPr id="40968" name="Rectangle 3"/>
          <p:cNvSpPr>
            <a:spLocks noChangeArrowheads="1"/>
          </p:cNvSpPr>
          <p:nvPr/>
        </p:nvSpPr>
        <p:spPr bwMode="auto">
          <a:xfrm>
            <a:off x="3143250" y="3929063"/>
            <a:ext cx="26431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    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0988" name="Freeform 28"/>
          <p:cNvSpPr>
            <a:spLocks/>
          </p:cNvSpPr>
          <p:nvPr/>
        </p:nvSpPr>
        <p:spPr bwMode="auto">
          <a:xfrm>
            <a:off x="3563938" y="1196975"/>
            <a:ext cx="2736850" cy="2808288"/>
          </a:xfrm>
          <a:custGeom>
            <a:avLst/>
            <a:gdLst/>
            <a:ahLst/>
            <a:cxnLst>
              <a:cxn ang="0">
                <a:pos x="390" y="136"/>
              </a:cxn>
              <a:cxn ang="0">
                <a:pos x="263" y="5"/>
              </a:cxn>
              <a:cxn ang="0">
                <a:pos x="75" y="80"/>
              </a:cxn>
              <a:cxn ang="0">
                <a:pos x="88" y="493"/>
              </a:cxn>
              <a:cxn ang="0">
                <a:pos x="188" y="756"/>
              </a:cxn>
              <a:cxn ang="0">
                <a:pos x="225" y="731"/>
              </a:cxn>
              <a:cxn ang="0">
                <a:pos x="263" y="718"/>
              </a:cxn>
              <a:cxn ang="0">
                <a:pos x="376" y="656"/>
              </a:cxn>
              <a:cxn ang="0">
                <a:pos x="488" y="593"/>
              </a:cxn>
              <a:cxn ang="0">
                <a:pos x="513" y="555"/>
              </a:cxn>
              <a:cxn ang="0">
                <a:pos x="576" y="505"/>
              </a:cxn>
              <a:cxn ang="0">
                <a:pos x="526" y="242"/>
              </a:cxn>
              <a:cxn ang="0">
                <a:pos x="476" y="180"/>
              </a:cxn>
              <a:cxn ang="0">
                <a:pos x="401" y="155"/>
              </a:cxn>
              <a:cxn ang="0">
                <a:pos x="563" y="67"/>
              </a:cxn>
              <a:cxn ang="0">
                <a:pos x="526" y="42"/>
              </a:cxn>
              <a:cxn ang="0">
                <a:pos x="538" y="80"/>
              </a:cxn>
              <a:cxn ang="0">
                <a:pos x="576" y="55"/>
              </a:cxn>
              <a:cxn ang="0">
                <a:pos x="526" y="67"/>
              </a:cxn>
              <a:cxn ang="0">
                <a:pos x="488" y="92"/>
              </a:cxn>
              <a:cxn ang="0">
                <a:pos x="426" y="105"/>
              </a:cxn>
              <a:cxn ang="0">
                <a:pos x="390" y="136"/>
              </a:cxn>
            </a:cxnLst>
            <a:rect l="0" t="0" r="r" b="b"/>
            <a:pathLst>
              <a:path w="607" h="908">
                <a:moveTo>
                  <a:pt x="390" y="136"/>
                </a:moveTo>
                <a:cubicBezTo>
                  <a:pt x="366" y="60"/>
                  <a:pt x="343" y="24"/>
                  <a:pt x="263" y="5"/>
                </a:cubicBezTo>
                <a:cubicBezTo>
                  <a:pt x="156" y="15"/>
                  <a:pt x="128" y="0"/>
                  <a:pt x="75" y="80"/>
                </a:cubicBezTo>
                <a:cubicBezTo>
                  <a:pt x="30" y="219"/>
                  <a:pt x="59" y="355"/>
                  <a:pt x="88" y="493"/>
                </a:cubicBezTo>
                <a:cubicBezTo>
                  <a:pt x="71" y="908"/>
                  <a:pt x="0" y="815"/>
                  <a:pt x="188" y="756"/>
                </a:cubicBezTo>
                <a:cubicBezTo>
                  <a:pt x="200" y="748"/>
                  <a:pt x="212" y="738"/>
                  <a:pt x="225" y="731"/>
                </a:cubicBezTo>
                <a:cubicBezTo>
                  <a:pt x="237" y="725"/>
                  <a:pt x="251" y="725"/>
                  <a:pt x="263" y="718"/>
                </a:cubicBezTo>
                <a:cubicBezTo>
                  <a:pt x="388" y="648"/>
                  <a:pt x="292" y="682"/>
                  <a:pt x="376" y="656"/>
                </a:cubicBezTo>
                <a:cubicBezTo>
                  <a:pt x="462" y="599"/>
                  <a:pt x="423" y="616"/>
                  <a:pt x="488" y="593"/>
                </a:cubicBezTo>
                <a:cubicBezTo>
                  <a:pt x="496" y="580"/>
                  <a:pt x="501" y="564"/>
                  <a:pt x="513" y="555"/>
                </a:cubicBezTo>
                <a:cubicBezTo>
                  <a:pt x="600" y="486"/>
                  <a:pt x="504" y="614"/>
                  <a:pt x="576" y="505"/>
                </a:cubicBezTo>
                <a:cubicBezTo>
                  <a:pt x="607" y="409"/>
                  <a:pt x="594" y="312"/>
                  <a:pt x="526" y="242"/>
                </a:cubicBezTo>
                <a:cubicBezTo>
                  <a:pt x="512" y="202"/>
                  <a:pt x="519" y="199"/>
                  <a:pt x="476" y="180"/>
                </a:cubicBezTo>
                <a:cubicBezTo>
                  <a:pt x="452" y="169"/>
                  <a:pt x="401" y="155"/>
                  <a:pt x="401" y="155"/>
                </a:cubicBezTo>
                <a:cubicBezTo>
                  <a:pt x="431" y="61"/>
                  <a:pt x="475" y="67"/>
                  <a:pt x="563" y="67"/>
                </a:cubicBezTo>
                <a:cubicBezTo>
                  <a:pt x="551" y="59"/>
                  <a:pt x="539" y="35"/>
                  <a:pt x="526" y="42"/>
                </a:cubicBezTo>
                <a:cubicBezTo>
                  <a:pt x="514" y="48"/>
                  <a:pt x="525" y="77"/>
                  <a:pt x="538" y="80"/>
                </a:cubicBezTo>
                <a:cubicBezTo>
                  <a:pt x="553" y="84"/>
                  <a:pt x="586" y="66"/>
                  <a:pt x="576" y="55"/>
                </a:cubicBezTo>
                <a:cubicBezTo>
                  <a:pt x="564" y="42"/>
                  <a:pt x="543" y="63"/>
                  <a:pt x="526" y="67"/>
                </a:cubicBezTo>
                <a:cubicBezTo>
                  <a:pt x="513" y="75"/>
                  <a:pt x="502" y="87"/>
                  <a:pt x="488" y="92"/>
                </a:cubicBezTo>
                <a:cubicBezTo>
                  <a:pt x="468" y="100"/>
                  <a:pt x="444" y="93"/>
                  <a:pt x="426" y="105"/>
                </a:cubicBezTo>
                <a:cubicBezTo>
                  <a:pt x="374" y="140"/>
                  <a:pt x="448" y="151"/>
                  <a:pt x="390" y="136"/>
                </a:cubicBez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89" name="Freeform 29"/>
          <p:cNvSpPr>
            <a:spLocks/>
          </p:cNvSpPr>
          <p:nvPr/>
        </p:nvSpPr>
        <p:spPr bwMode="auto">
          <a:xfrm>
            <a:off x="6300788" y="1268413"/>
            <a:ext cx="2736850" cy="2520950"/>
          </a:xfrm>
          <a:custGeom>
            <a:avLst/>
            <a:gdLst/>
            <a:ahLst/>
            <a:cxnLst>
              <a:cxn ang="0">
                <a:pos x="390" y="136"/>
              </a:cxn>
              <a:cxn ang="0">
                <a:pos x="263" y="5"/>
              </a:cxn>
              <a:cxn ang="0">
                <a:pos x="75" y="80"/>
              </a:cxn>
              <a:cxn ang="0">
                <a:pos x="88" y="493"/>
              </a:cxn>
              <a:cxn ang="0">
                <a:pos x="188" y="756"/>
              </a:cxn>
              <a:cxn ang="0">
                <a:pos x="225" y="731"/>
              </a:cxn>
              <a:cxn ang="0">
                <a:pos x="263" y="718"/>
              </a:cxn>
              <a:cxn ang="0">
                <a:pos x="376" y="656"/>
              </a:cxn>
              <a:cxn ang="0">
                <a:pos x="488" y="593"/>
              </a:cxn>
              <a:cxn ang="0">
                <a:pos x="513" y="555"/>
              </a:cxn>
              <a:cxn ang="0">
                <a:pos x="576" y="505"/>
              </a:cxn>
              <a:cxn ang="0">
                <a:pos x="526" y="242"/>
              </a:cxn>
              <a:cxn ang="0">
                <a:pos x="476" y="180"/>
              </a:cxn>
              <a:cxn ang="0">
                <a:pos x="401" y="155"/>
              </a:cxn>
              <a:cxn ang="0">
                <a:pos x="563" y="67"/>
              </a:cxn>
              <a:cxn ang="0">
                <a:pos x="526" y="42"/>
              </a:cxn>
              <a:cxn ang="0">
                <a:pos x="538" y="80"/>
              </a:cxn>
              <a:cxn ang="0">
                <a:pos x="576" y="55"/>
              </a:cxn>
              <a:cxn ang="0">
                <a:pos x="526" y="67"/>
              </a:cxn>
              <a:cxn ang="0">
                <a:pos x="488" y="92"/>
              </a:cxn>
              <a:cxn ang="0">
                <a:pos x="426" y="105"/>
              </a:cxn>
              <a:cxn ang="0">
                <a:pos x="390" y="136"/>
              </a:cxn>
            </a:cxnLst>
            <a:rect l="0" t="0" r="r" b="b"/>
            <a:pathLst>
              <a:path w="607" h="908">
                <a:moveTo>
                  <a:pt x="390" y="136"/>
                </a:moveTo>
                <a:cubicBezTo>
                  <a:pt x="366" y="60"/>
                  <a:pt x="343" y="24"/>
                  <a:pt x="263" y="5"/>
                </a:cubicBezTo>
                <a:cubicBezTo>
                  <a:pt x="156" y="15"/>
                  <a:pt x="128" y="0"/>
                  <a:pt x="75" y="80"/>
                </a:cubicBezTo>
                <a:cubicBezTo>
                  <a:pt x="30" y="219"/>
                  <a:pt x="59" y="355"/>
                  <a:pt x="88" y="493"/>
                </a:cubicBezTo>
                <a:cubicBezTo>
                  <a:pt x="71" y="908"/>
                  <a:pt x="0" y="815"/>
                  <a:pt x="188" y="756"/>
                </a:cubicBezTo>
                <a:cubicBezTo>
                  <a:pt x="200" y="748"/>
                  <a:pt x="212" y="738"/>
                  <a:pt x="225" y="731"/>
                </a:cubicBezTo>
                <a:cubicBezTo>
                  <a:pt x="237" y="725"/>
                  <a:pt x="251" y="725"/>
                  <a:pt x="263" y="718"/>
                </a:cubicBezTo>
                <a:cubicBezTo>
                  <a:pt x="388" y="648"/>
                  <a:pt x="292" y="682"/>
                  <a:pt x="376" y="656"/>
                </a:cubicBezTo>
                <a:cubicBezTo>
                  <a:pt x="462" y="599"/>
                  <a:pt x="423" y="616"/>
                  <a:pt x="488" y="593"/>
                </a:cubicBezTo>
                <a:cubicBezTo>
                  <a:pt x="496" y="580"/>
                  <a:pt x="501" y="564"/>
                  <a:pt x="513" y="555"/>
                </a:cubicBezTo>
                <a:cubicBezTo>
                  <a:pt x="600" y="486"/>
                  <a:pt x="504" y="614"/>
                  <a:pt x="576" y="505"/>
                </a:cubicBezTo>
                <a:cubicBezTo>
                  <a:pt x="607" y="409"/>
                  <a:pt x="594" y="312"/>
                  <a:pt x="526" y="242"/>
                </a:cubicBezTo>
                <a:cubicBezTo>
                  <a:pt x="512" y="202"/>
                  <a:pt x="519" y="199"/>
                  <a:pt x="476" y="180"/>
                </a:cubicBezTo>
                <a:cubicBezTo>
                  <a:pt x="452" y="169"/>
                  <a:pt x="401" y="155"/>
                  <a:pt x="401" y="155"/>
                </a:cubicBezTo>
                <a:cubicBezTo>
                  <a:pt x="431" y="61"/>
                  <a:pt x="475" y="67"/>
                  <a:pt x="563" y="67"/>
                </a:cubicBezTo>
                <a:cubicBezTo>
                  <a:pt x="551" y="59"/>
                  <a:pt x="539" y="35"/>
                  <a:pt x="526" y="42"/>
                </a:cubicBezTo>
                <a:cubicBezTo>
                  <a:pt x="514" y="48"/>
                  <a:pt x="525" y="77"/>
                  <a:pt x="538" y="80"/>
                </a:cubicBezTo>
                <a:cubicBezTo>
                  <a:pt x="553" y="84"/>
                  <a:pt x="586" y="66"/>
                  <a:pt x="576" y="55"/>
                </a:cubicBezTo>
                <a:cubicBezTo>
                  <a:pt x="564" y="42"/>
                  <a:pt x="543" y="63"/>
                  <a:pt x="526" y="67"/>
                </a:cubicBezTo>
                <a:cubicBezTo>
                  <a:pt x="513" y="75"/>
                  <a:pt x="502" y="87"/>
                  <a:pt x="488" y="92"/>
                </a:cubicBezTo>
                <a:cubicBezTo>
                  <a:pt x="468" y="100"/>
                  <a:pt x="444" y="93"/>
                  <a:pt x="426" y="105"/>
                </a:cubicBezTo>
                <a:cubicBezTo>
                  <a:pt x="374" y="140"/>
                  <a:pt x="448" y="151"/>
                  <a:pt x="390" y="136"/>
                </a:cubicBez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90" name="Freeform 30"/>
          <p:cNvSpPr>
            <a:spLocks/>
          </p:cNvSpPr>
          <p:nvPr/>
        </p:nvSpPr>
        <p:spPr bwMode="auto">
          <a:xfrm>
            <a:off x="395288" y="1125538"/>
            <a:ext cx="3240087" cy="2663825"/>
          </a:xfrm>
          <a:custGeom>
            <a:avLst/>
            <a:gdLst/>
            <a:ahLst/>
            <a:cxnLst>
              <a:cxn ang="0">
                <a:pos x="390" y="136"/>
              </a:cxn>
              <a:cxn ang="0">
                <a:pos x="263" y="5"/>
              </a:cxn>
              <a:cxn ang="0">
                <a:pos x="75" y="80"/>
              </a:cxn>
              <a:cxn ang="0">
                <a:pos x="88" y="493"/>
              </a:cxn>
              <a:cxn ang="0">
                <a:pos x="188" y="756"/>
              </a:cxn>
              <a:cxn ang="0">
                <a:pos x="225" y="731"/>
              </a:cxn>
              <a:cxn ang="0">
                <a:pos x="263" y="718"/>
              </a:cxn>
              <a:cxn ang="0">
                <a:pos x="376" y="656"/>
              </a:cxn>
              <a:cxn ang="0">
                <a:pos x="488" y="593"/>
              </a:cxn>
              <a:cxn ang="0">
                <a:pos x="513" y="555"/>
              </a:cxn>
              <a:cxn ang="0">
                <a:pos x="576" y="505"/>
              </a:cxn>
              <a:cxn ang="0">
                <a:pos x="526" y="242"/>
              </a:cxn>
              <a:cxn ang="0">
                <a:pos x="476" y="180"/>
              </a:cxn>
              <a:cxn ang="0">
                <a:pos x="401" y="155"/>
              </a:cxn>
              <a:cxn ang="0">
                <a:pos x="563" y="67"/>
              </a:cxn>
              <a:cxn ang="0">
                <a:pos x="526" y="42"/>
              </a:cxn>
              <a:cxn ang="0">
                <a:pos x="538" y="80"/>
              </a:cxn>
              <a:cxn ang="0">
                <a:pos x="576" y="55"/>
              </a:cxn>
              <a:cxn ang="0">
                <a:pos x="526" y="67"/>
              </a:cxn>
              <a:cxn ang="0">
                <a:pos x="488" y="92"/>
              </a:cxn>
              <a:cxn ang="0">
                <a:pos x="426" y="105"/>
              </a:cxn>
              <a:cxn ang="0">
                <a:pos x="390" y="136"/>
              </a:cxn>
            </a:cxnLst>
            <a:rect l="0" t="0" r="r" b="b"/>
            <a:pathLst>
              <a:path w="607" h="908">
                <a:moveTo>
                  <a:pt x="390" y="136"/>
                </a:moveTo>
                <a:cubicBezTo>
                  <a:pt x="366" y="60"/>
                  <a:pt x="343" y="24"/>
                  <a:pt x="263" y="5"/>
                </a:cubicBezTo>
                <a:cubicBezTo>
                  <a:pt x="156" y="15"/>
                  <a:pt x="128" y="0"/>
                  <a:pt x="75" y="80"/>
                </a:cubicBezTo>
                <a:cubicBezTo>
                  <a:pt x="30" y="219"/>
                  <a:pt x="59" y="355"/>
                  <a:pt x="88" y="493"/>
                </a:cubicBezTo>
                <a:cubicBezTo>
                  <a:pt x="71" y="908"/>
                  <a:pt x="0" y="815"/>
                  <a:pt x="188" y="756"/>
                </a:cubicBezTo>
                <a:cubicBezTo>
                  <a:pt x="200" y="748"/>
                  <a:pt x="212" y="738"/>
                  <a:pt x="225" y="731"/>
                </a:cubicBezTo>
                <a:cubicBezTo>
                  <a:pt x="237" y="725"/>
                  <a:pt x="251" y="725"/>
                  <a:pt x="263" y="718"/>
                </a:cubicBezTo>
                <a:cubicBezTo>
                  <a:pt x="388" y="648"/>
                  <a:pt x="292" y="682"/>
                  <a:pt x="376" y="656"/>
                </a:cubicBezTo>
                <a:cubicBezTo>
                  <a:pt x="462" y="599"/>
                  <a:pt x="423" y="616"/>
                  <a:pt x="488" y="593"/>
                </a:cubicBezTo>
                <a:cubicBezTo>
                  <a:pt x="496" y="580"/>
                  <a:pt x="501" y="564"/>
                  <a:pt x="513" y="555"/>
                </a:cubicBezTo>
                <a:cubicBezTo>
                  <a:pt x="600" y="486"/>
                  <a:pt x="504" y="614"/>
                  <a:pt x="576" y="505"/>
                </a:cubicBezTo>
                <a:cubicBezTo>
                  <a:pt x="607" y="409"/>
                  <a:pt x="594" y="312"/>
                  <a:pt x="526" y="242"/>
                </a:cubicBezTo>
                <a:cubicBezTo>
                  <a:pt x="512" y="202"/>
                  <a:pt x="519" y="199"/>
                  <a:pt x="476" y="180"/>
                </a:cubicBezTo>
                <a:cubicBezTo>
                  <a:pt x="452" y="169"/>
                  <a:pt x="401" y="155"/>
                  <a:pt x="401" y="155"/>
                </a:cubicBezTo>
                <a:cubicBezTo>
                  <a:pt x="431" y="61"/>
                  <a:pt x="475" y="67"/>
                  <a:pt x="563" y="67"/>
                </a:cubicBezTo>
                <a:cubicBezTo>
                  <a:pt x="551" y="59"/>
                  <a:pt x="539" y="35"/>
                  <a:pt x="526" y="42"/>
                </a:cubicBezTo>
                <a:cubicBezTo>
                  <a:pt x="514" y="48"/>
                  <a:pt x="525" y="77"/>
                  <a:pt x="538" y="80"/>
                </a:cubicBezTo>
                <a:cubicBezTo>
                  <a:pt x="553" y="84"/>
                  <a:pt x="586" y="66"/>
                  <a:pt x="576" y="55"/>
                </a:cubicBezTo>
                <a:cubicBezTo>
                  <a:pt x="564" y="42"/>
                  <a:pt x="543" y="63"/>
                  <a:pt x="526" y="67"/>
                </a:cubicBezTo>
                <a:cubicBezTo>
                  <a:pt x="513" y="75"/>
                  <a:pt x="502" y="87"/>
                  <a:pt x="488" y="92"/>
                </a:cubicBezTo>
                <a:cubicBezTo>
                  <a:pt x="468" y="100"/>
                  <a:pt x="444" y="93"/>
                  <a:pt x="426" y="105"/>
                </a:cubicBezTo>
                <a:cubicBezTo>
                  <a:pt x="374" y="140"/>
                  <a:pt x="448" y="151"/>
                  <a:pt x="390" y="136"/>
                </a:cubicBez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91" name="Freeform 31"/>
          <p:cNvSpPr>
            <a:spLocks/>
          </p:cNvSpPr>
          <p:nvPr/>
        </p:nvSpPr>
        <p:spPr bwMode="auto">
          <a:xfrm>
            <a:off x="5795963" y="3860800"/>
            <a:ext cx="2736850" cy="2447925"/>
          </a:xfrm>
          <a:custGeom>
            <a:avLst/>
            <a:gdLst/>
            <a:ahLst/>
            <a:cxnLst>
              <a:cxn ang="0">
                <a:pos x="390" y="136"/>
              </a:cxn>
              <a:cxn ang="0">
                <a:pos x="263" y="5"/>
              </a:cxn>
              <a:cxn ang="0">
                <a:pos x="75" y="80"/>
              </a:cxn>
              <a:cxn ang="0">
                <a:pos x="88" y="493"/>
              </a:cxn>
              <a:cxn ang="0">
                <a:pos x="188" y="756"/>
              </a:cxn>
              <a:cxn ang="0">
                <a:pos x="225" y="731"/>
              </a:cxn>
              <a:cxn ang="0">
                <a:pos x="263" y="718"/>
              </a:cxn>
              <a:cxn ang="0">
                <a:pos x="376" y="656"/>
              </a:cxn>
              <a:cxn ang="0">
                <a:pos x="488" y="593"/>
              </a:cxn>
              <a:cxn ang="0">
                <a:pos x="513" y="555"/>
              </a:cxn>
              <a:cxn ang="0">
                <a:pos x="576" y="505"/>
              </a:cxn>
              <a:cxn ang="0">
                <a:pos x="526" y="242"/>
              </a:cxn>
              <a:cxn ang="0">
                <a:pos x="476" y="180"/>
              </a:cxn>
              <a:cxn ang="0">
                <a:pos x="401" y="155"/>
              </a:cxn>
              <a:cxn ang="0">
                <a:pos x="563" y="67"/>
              </a:cxn>
              <a:cxn ang="0">
                <a:pos x="526" y="42"/>
              </a:cxn>
              <a:cxn ang="0">
                <a:pos x="538" y="80"/>
              </a:cxn>
              <a:cxn ang="0">
                <a:pos x="576" y="55"/>
              </a:cxn>
              <a:cxn ang="0">
                <a:pos x="526" y="67"/>
              </a:cxn>
              <a:cxn ang="0">
                <a:pos x="488" y="92"/>
              </a:cxn>
              <a:cxn ang="0">
                <a:pos x="426" y="105"/>
              </a:cxn>
              <a:cxn ang="0">
                <a:pos x="390" y="136"/>
              </a:cxn>
            </a:cxnLst>
            <a:rect l="0" t="0" r="r" b="b"/>
            <a:pathLst>
              <a:path w="607" h="908">
                <a:moveTo>
                  <a:pt x="390" y="136"/>
                </a:moveTo>
                <a:cubicBezTo>
                  <a:pt x="366" y="60"/>
                  <a:pt x="343" y="24"/>
                  <a:pt x="263" y="5"/>
                </a:cubicBezTo>
                <a:cubicBezTo>
                  <a:pt x="156" y="15"/>
                  <a:pt x="128" y="0"/>
                  <a:pt x="75" y="80"/>
                </a:cubicBezTo>
                <a:cubicBezTo>
                  <a:pt x="30" y="219"/>
                  <a:pt x="59" y="355"/>
                  <a:pt x="88" y="493"/>
                </a:cubicBezTo>
                <a:cubicBezTo>
                  <a:pt x="71" y="908"/>
                  <a:pt x="0" y="815"/>
                  <a:pt x="188" y="756"/>
                </a:cubicBezTo>
                <a:cubicBezTo>
                  <a:pt x="200" y="748"/>
                  <a:pt x="212" y="738"/>
                  <a:pt x="225" y="731"/>
                </a:cubicBezTo>
                <a:cubicBezTo>
                  <a:pt x="237" y="725"/>
                  <a:pt x="251" y="725"/>
                  <a:pt x="263" y="718"/>
                </a:cubicBezTo>
                <a:cubicBezTo>
                  <a:pt x="388" y="648"/>
                  <a:pt x="292" y="682"/>
                  <a:pt x="376" y="656"/>
                </a:cubicBezTo>
                <a:cubicBezTo>
                  <a:pt x="462" y="599"/>
                  <a:pt x="423" y="616"/>
                  <a:pt x="488" y="593"/>
                </a:cubicBezTo>
                <a:cubicBezTo>
                  <a:pt x="496" y="580"/>
                  <a:pt x="501" y="564"/>
                  <a:pt x="513" y="555"/>
                </a:cubicBezTo>
                <a:cubicBezTo>
                  <a:pt x="600" y="486"/>
                  <a:pt x="504" y="614"/>
                  <a:pt x="576" y="505"/>
                </a:cubicBezTo>
                <a:cubicBezTo>
                  <a:pt x="607" y="409"/>
                  <a:pt x="594" y="312"/>
                  <a:pt x="526" y="242"/>
                </a:cubicBezTo>
                <a:cubicBezTo>
                  <a:pt x="512" y="202"/>
                  <a:pt x="519" y="199"/>
                  <a:pt x="476" y="180"/>
                </a:cubicBezTo>
                <a:cubicBezTo>
                  <a:pt x="452" y="169"/>
                  <a:pt x="401" y="155"/>
                  <a:pt x="401" y="155"/>
                </a:cubicBezTo>
                <a:cubicBezTo>
                  <a:pt x="431" y="61"/>
                  <a:pt x="475" y="67"/>
                  <a:pt x="563" y="67"/>
                </a:cubicBezTo>
                <a:cubicBezTo>
                  <a:pt x="551" y="59"/>
                  <a:pt x="539" y="35"/>
                  <a:pt x="526" y="42"/>
                </a:cubicBezTo>
                <a:cubicBezTo>
                  <a:pt x="514" y="48"/>
                  <a:pt x="525" y="77"/>
                  <a:pt x="538" y="80"/>
                </a:cubicBezTo>
                <a:cubicBezTo>
                  <a:pt x="553" y="84"/>
                  <a:pt x="586" y="66"/>
                  <a:pt x="576" y="55"/>
                </a:cubicBezTo>
                <a:cubicBezTo>
                  <a:pt x="564" y="42"/>
                  <a:pt x="543" y="63"/>
                  <a:pt x="526" y="67"/>
                </a:cubicBezTo>
                <a:cubicBezTo>
                  <a:pt x="513" y="75"/>
                  <a:pt x="502" y="87"/>
                  <a:pt x="488" y="92"/>
                </a:cubicBezTo>
                <a:cubicBezTo>
                  <a:pt x="468" y="100"/>
                  <a:pt x="444" y="93"/>
                  <a:pt x="426" y="105"/>
                </a:cubicBezTo>
                <a:cubicBezTo>
                  <a:pt x="374" y="140"/>
                  <a:pt x="448" y="151"/>
                  <a:pt x="390" y="136"/>
                </a:cubicBez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92" name="Freeform 32"/>
          <p:cNvSpPr>
            <a:spLocks/>
          </p:cNvSpPr>
          <p:nvPr/>
        </p:nvSpPr>
        <p:spPr bwMode="auto">
          <a:xfrm>
            <a:off x="1258888" y="3860800"/>
            <a:ext cx="3025775" cy="2736850"/>
          </a:xfrm>
          <a:custGeom>
            <a:avLst/>
            <a:gdLst/>
            <a:ahLst/>
            <a:cxnLst>
              <a:cxn ang="0">
                <a:pos x="390" y="136"/>
              </a:cxn>
              <a:cxn ang="0">
                <a:pos x="263" y="5"/>
              </a:cxn>
              <a:cxn ang="0">
                <a:pos x="75" y="80"/>
              </a:cxn>
              <a:cxn ang="0">
                <a:pos x="88" y="493"/>
              </a:cxn>
              <a:cxn ang="0">
                <a:pos x="188" y="756"/>
              </a:cxn>
              <a:cxn ang="0">
                <a:pos x="225" y="731"/>
              </a:cxn>
              <a:cxn ang="0">
                <a:pos x="263" y="718"/>
              </a:cxn>
              <a:cxn ang="0">
                <a:pos x="376" y="656"/>
              </a:cxn>
              <a:cxn ang="0">
                <a:pos x="488" y="593"/>
              </a:cxn>
              <a:cxn ang="0">
                <a:pos x="513" y="555"/>
              </a:cxn>
              <a:cxn ang="0">
                <a:pos x="576" y="505"/>
              </a:cxn>
              <a:cxn ang="0">
                <a:pos x="526" y="242"/>
              </a:cxn>
              <a:cxn ang="0">
                <a:pos x="476" y="180"/>
              </a:cxn>
              <a:cxn ang="0">
                <a:pos x="401" y="155"/>
              </a:cxn>
              <a:cxn ang="0">
                <a:pos x="563" y="67"/>
              </a:cxn>
              <a:cxn ang="0">
                <a:pos x="526" y="42"/>
              </a:cxn>
              <a:cxn ang="0">
                <a:pos x="538" y="80"/>
              </a:cxn>
              <a:cxn ang="0">
                <a:pos x="576" y="55"/>
              </a:cxn>
              <a:cxn ang="0">
                <a:pos x="526" y="67"/>
              </a:cxn>
              <a:cxn ang="0">
                <a:pos x="488" y="92"/>
              </a:cxn>
              <a:cxn ang="0">
                <a:pos x="426" y="105"/>
              </a:cxn>
              <a:cxn ang="0">
                <a:pos x="390" y="136"/>
              </a:cxn>
            </a:cxnLst>
            <a:rect l="0" t="0" r="r" b="b"/>
            <a:pathLst>
              <a:path w="607" h="908">
                <a:moveTo>
                  <a:pt x="390" y="136"/>
                </a:moveTo>
                <a:cubicBezTo>
                  <a:pt x="366" y="60"/>
                  <a:pt x="343" y="24"/>
                  <a:pt x="263" y="5"/>
                </a:cubicBezTo>
                <a:cubicBezTo>
                  <a:pt x="156" y="15"/>
                  <a:pt x="128" y="0"/>
                  <a:pt x="75" y="80"/>
                </a:cubicBezTo>
                <a:cubicBezTo>
                  <a:pt x="30" y="219"/>
                  <a:pt x="59" y="355"/>
                  <a:pt x="88" y="493"/>
                </a:cubicBezTo>
                <a:cubicBezTo>
                  <a:pt x="71" y="908"/>
                  <a:pt x="0" y="815"/>
                  <a:pt x="188" y="756"/>
                </a:cubicBezTo>
                <a:cubicBezTo>
                  <a:pt x="200" y="748"/>
                  <a:pt x="212" y="738"/>
                  <a:pt x="225" y="731"/>
                </a:cubicBezTo>
                <a:cubicBezTo>
                  <a:pt x="237" y="725"/>
                  <a:pt x="251" y="725"/>
                  <a:pt x="263" y="718"/>
                </a:cubicBezTo>
                <a:cubicBezTo>
                  <a:pt x="388" y="648"/>
                  <a:pt x="292" y="682"/>
                  <a:pt x="376" y="656"/>
                </a:cubicBezTo>
                <a:cubicBezTo>
                  <a:pt x="462" y="599"/>
                  <a:pt x="423" y="616"/>
                  <a:pt x="488" y="593"/>
                </a:cubicBezTo>
                <a:cubicBezTo>
                  <a:pt x="496" y="580"/>
                  <a:pt x="501" y="564"/>
                  <a:pt x="513" y="555"/>
                </a:cubicBezTo>
                <a:cubicBezTo>
                  <a:pt x="600" y="486"/>
                  <a:pt x="504" y="614"/>
                  <a:pt x="576" y="505"/>
                </a:cubicBezTo>
                <a:cubicBezTo>
                  <a:pt x="607" y="409"/>
                  <a:pt x="594" y="312"/>
                  <a:pt x="526" y="242"/>
                </a:cubicBezTo>
                <a:cubicBezTo>
                  <a:pt x="512" y="202"/>
                  <a:pt x="519" y="199"/>
                  <a:pt x="476" y="180"/>
                </a:cubicBezTo>
                <a:cubicBezTo>
                  <a:pt x="452" y="169"/>
                  <a:pt x="401" y="155"/>
                  <a:pt x="401" y="155"/>
                </a:cubicBezTo>
                <a:cubicBezTo>
                  <a:pt x="431" y="61"/>
                  <a:pt x="475" y="67"/>
                  <a:pt x="563" y="67"/>
                </a:cubicBezTo>
                <a:cubicBezTo>
                  <a:pt x="551" y="59"/>
                  <a:pt x="539" y="35"/>
                  <a:pt x="526" y="42"/>
                </a:cubicBezTo>
                <a:cubicBezTo>
                  <a:pt x="514" y="48"/>
                  <a:pt x="525" y="77"/>
                  <a:pt x="538" y="80"/>
                </a:cubicBezTo>
                <a:cubicBezTo>
                  <a:pt x="553" y="84"/>
                  <a:pt x="586" y="66"/>
                  <a:pt x="576" y="55"/>
                </a:cubicBezTo>
                <a:cubicBezTo>
                  <a:pt x="564" y="42"/>
                  <a:pt x="543" y="63"/>
                  <a:pt x="526" y="67"/>
                </a:cubicBezTo>
                <a:cubicBezTo>
                  <a:pt x="513" y="75"/>
                  <a:pt x="502" y="87"/>
                  <a:pt x="488" y="92"/>
                </a:cubicBezTo>
                <a:cubicBezTo>
                  <a:pt x="468" y="100"/>
                  <a:pt x="444" y="93"/>
                  <a:pt x="426" y="105"/>
                </a:cubicBezTo>
                <a:cubicBezTo>
                  <a:pt x="374" y="140"/>
                  <a:pt x="448" y="151"/>
                  <a:pt x="390" y="136"/>
                </a:cubicBezTo>
                <a:close/>
              </a:path>
            </a:pathLst>
          </a:cu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900113" y="1243013"/>
            <a:ext cx="223202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1. Беседа с родителями на тему « Фольклор – как средство патриотического воспитания ребенка».</a:t>
            </a:r>
          </a:p>
        </p:txBody>
      </p:sp>
      <p:sp>
        <p:nvSpPr>
          <p:cNvPr id="40994" name="Rectangle 34"/>
          <p:cNvSpPr>
            <a:spLocks noChangeArrowheads="1"/>
          </p:cNvSpPr>
          <p:nvPr/>
        </p:nvSpPr>
        <p:spPr bwMode="auto">
          <a:xfrm>
            <a:off x="3851275" y="1592263"/>
            <a:ext cx="20161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2. Изготовление родителями книжек – малышек «Моя первая  колыбельная».</a:t>
            </a:r>
          </a:p>
        </p:txBody>
      </p:sp>
      <p:sp>
        <p:nvSpPr>
          <p:cNvPr id="40995" name="Rectangle 35"/>
          <p:cNvSpPr>
            <a:spLocks noChangeArrowheads="1"/>
          </p:cNvSpPr>
          <p:nvPr/>
        </p:nvSpPr>
        <p:spPr bwMode="auto">
          <a:xfrm>
            <a:off x="6659563" y="1279525"/>
            <a:ext cx="208915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3. Совместное творчество бабушек, мам и детей: «Лоскутное одеяльце для Матрешки».</a:t>
            </a:r>
          </a:p>
        </p:txBody>
      </p:sp>
      <p:sp>
        <p:nvSpPr>
          <p:cNvPr id="40996" name="Rectangle 36"/>
          <p:cNvSpPr>
            <a:spLocks noChangeArrowheads="1"/>
          </p:cNvSpPr>
          <p:nvPr/>
        </p:nvSpPr>
        <p:spPr bwMode="auto">
          <a:xfrm>
            <a:off x="1692275" y="4149725"/>
            <a:ext cx="23034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4. Изготовление родителями костюмов и атрибутов к народным праздникам.</a:t>
            </a: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6156325" y="4365625"/>
            <a:ext cx="2160588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5. Консультация для родителей «Музыкотерапия»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www.pedsovet.su/_ld/351/94240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TextBox 2"/>
          <p:cNvSpPr txBox="1">
            <a:spLocks noChangeArrowheads="1"/>
          </p:cNvSpPr>
          <p:nvPr/>
        </p:nvSpPr>
        <p:spPr bwMode="auto">
          <a:xfrm flipV="1">
            <a:off x="428625" y="584200"/>
            <a:ext cx="6143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1571625"/>
            <a:ext cx="44291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3013" name="TextBox 5"/>
          <p:cNvSpPr txBox="1">
            <a:spLocks noChangeArrowheads="1"/>
          </p:cNvSpPr>
          <p:nvPr/>
        </p:nvSpPr>
        <p:spPr bwMode="auto">
          <a:xfrm>
            <a:off x="1857375" y="0"/>
            <a:ext cx="4786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i="1">
              <a:latin typeface="Calibri" pitchFamily="34" charset="0"/>
            </a:endParaRPr>
          </a:p>
          <a:p>
            <a:endParaRPr lang="ru-RU" sz="800">
              <a:latin typeface="Calibri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-136525"/>
            <a:ext cx="89296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Оборудование и оснащение педагогического процесса.</a:t>
            </a:r>
          </a:p>
        </p:txBody>
      </p:sp>
      <p:sp>
        <p:nvSpPr>
          <p:cNvPr id="43015" name="Rectangle 1"/>
          <p:cNvSpPr>
            <a:spLocks noChangeArrowheads="1"/>
          </p:cNvSpPr>
          <p:nvPr/>
        </p:nvSpPr>
        <p:spPr bwMode="auto">
          <a:xfrm>
            <a:off x="714375" y="1500188"/>
            <a:ext cx="24288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    </a:t>
            </a:r>
            <a:endParaRPr lang="ru-RU" sz="1600">
              <a:ea typeface="Times New Roman" pitchFamily="18" charset="0"/>
              <a:cs typeface="Arial" charset="0"/>
            </a:endParaRPr>
          </a:p>
        </p:txBody>
      </p:sp>
      <p:sp>
        <p:nvSpPr>
          <p:cNvPr id="43016" name="Rectangle 3"/>
          <p:cNvSpPr>
            <a:spLocks noChangeArrowheads="1"/>
          </p:cNvSpPr>
          <p:nvPr/>
        </p:nvSpPr>
        <p:spPr bwMode="auto">
          <a:xfrm>
            <a:off x="3143250" y="3929063"/>
            <a:ext cx="26431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    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43022" name="Rectangle 14"/>
          <p:cNvSpPr>
            <a:spLocks noChangeArrowheads="1"/>
          </p:cNvSpPr>
          <p:nvPr/>
        </p:nvSpPr>
        <p:spPr bwMode="auto">
          <a:xfrm>
            <a:off x="900113" y="2060575"/>
            <a:ext cx="2232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/>
              <a:t>.</a:t>
            </a:r>
          </a:p>
        </p:txBody>
      </p:sp>
      <p:sp>
        <p:nvSpPr>
          <p:cNvPr id="43032" name="Rectangle 24"/>
          <p:cNvSpPr>
            <a:spLocks noChangeArrowheads="1"/>
          </p:cNvSpPr>
          <p:nvPr/>
        </p:nvSpPr>
        <p:spPr bwMode="auto">
          <a:xfrm>
            <a:off x="611188" y="1293813"/>
            <a:ext cx="8137525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FF0000"/>
                </a:solidFill>
              </a:rPr>
              <a:t>1.</a:t>
            </a:r>
            <a:r>
              <a:rPr lang="ru-RU" sz="2400" b="1">
                <a:solidFill>
                  <a:srgbClr val="33CC33"/>
                </a:solidFill>
              </a:rPr>
              <a:t> Доклады, консультации,  конспекты занятий, сценарии праздничных мероприятий методические  рекомендации для   воспитателей и родителей, практический материал, фотоматериалы, наглядные и дидактические пособия.</a:t>
            </a:r>
          </a:p>
          <a:p>
            <a:pPr algn="ctr"/>
            <a:r>
              <a:rPr lang="ru-RU" sz="2400" b="1">
                <a:solidFill>
                  <a:srgbClr val="FF0000"/>
                </a:solidFill>
              </a:rPr>
              <a:t>2.</a:t>
            </a:r>
            <a:r>
              <a:rPr lang="ru-RU" sz="2400" b="1">
                <a:solidFill>
                  <a:srgbClr val="33CC33"/>
                </a:solidFill>
              </a:rPr>
              <a:t> Организовать в педагогическом коллективе тематическую выставку «Пасхальное яйцо»</a:t>
            </a:r>
          </a:p>
          <a:p>
            <a:pPr algn="ctr"/>
            <a:r>
              <a:rPr lang="ru-RU" sz="2400" b="1">
                <a:solidFill>
                  <a:srgbClr val="FF0000"/>
                </a:solidFill>
              </a:rPr>
              <a:t>3.</a:t>
            </a:r>
            <a:r>
              <a:rPr lang="ru-RU" sz="2400" b="1">
                <a:solidFill>
                  <a:srgbClr val="33CC33"/>
                </a:solidFill>
              </a:rPr>
              <a:t> Игровая деятельность: народные игры – хороводные и подвижные.</a:t>
            </a:r>
          </a:p>
          <a:p>
            <a:pPr algn="ctr"/>
            <a:r>
              <a:rPr lang="ru-RU" sz="2400" b="1">
                <a:solidFill>
                  <a:srgbClr val="FF0000"/>
                </a:solidFill>
              </a:rPr>
              <a:t>4.</a:t>
            </a:r>
            <a:r>
              <a:rPr lang="ru-RU" sz="2400" b="1">
                <a:solidFill>
                  <a:srgbClr val="33CC33"/>
                </a:solidFill>
              </a:rPr>
              <a:t> Создать фонотеку фольклорных произведений для прослушивания в свободной деятельности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www.pedsovet.su/_ld/351/94240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extBox 2"/>
          <p:cNvSpPr txBox="1">
            <a:spLocks noChangeArrowheads="1"/>
          </p:cNvSpPr>
          <p:nvPr/>
        </p:nvSpPr>
        <p:spPr bwMode="auto">
          <a:xfrm flipV="1">
            <a:off x="428625" y="584200"/>
            <a:ext cx="6143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1571625"/>
            <a:ext cx="44291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5061" name="TextBox 5"/>
          <p:cNvSpPr txBox="1">
            <a:spLocks noChangeArrowheads="1"/>
          </p:cNvSpPr>
          <p:nvPr/>
        </p:nvSpPr>
        <p:spPr bwMode="auto">
          <a:xfrm>
            <a:off x="1857375" y="0"/>
            <a:ext cx="4786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i="1">
              <a:latin typeface="Calibri" pitchFamily="34" charset="0"/>
            </a:endParaRPr>
          </a:p>
          <a:p>
            <a:endParaRPr lang="ru-RU" sz="800">
              <a:latin typeface="Calibri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38113"/>
            <a:ext cx="8929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5063" name="Rectangle 1"/>
          <p:cNvSpPr>
            <a:spLocks noChangeArrowheads="1"/>
          </p:cNvSpPr>
          <p:nvPr/>
        </p:nvSpPr>
        <p:spPr bwMode="auto">
          <a:xfrm>
            <a:off x="714375" y="1500188"/>
            <a:ext cx="24288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    </a:t>
            </a:r>
            <a:endParaRPr lang="ru-RU" sz="1600">
              <a:ea typeface="Times New Roman" pitchFamily="18" charset="0"/>
              <a:cs typeface="Arial" charset="0"/>
            </a:endParaRPr>
          </a:p>
        </p:txBody>
      </p:sp>
      <p:sp>
        <p:nvSpPr>
          <p:cNvPr id="45064" name="Rectangle 3"/>
          <p:cNvSpPr>
            <a:spLocks noChangeArrowheads="1"/>
          </p:cNvSpPr>
          <p:nvPr/>
        </p:nvSpPr>
        <p:spPr bwMode="auto">
          <a:xfrm>
            <a:off x="3143250" y="3929063"/>
            <a:ext cx="26431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    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323850" y="0"/>
            <a:ext cx="84248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Предполагаемый результат</a:t>
            </a:r>
          </a:p>
        </p:txBody>
      </p:sp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755650" y="1052513"/>
            <a:ext cx="8064500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ru-RU" b="1" i="1">
              <a:solidFill>
                <a:srgbClr val="FF0000"/>
              </a:solidFill>
            </a:endParaRPr>
          </a:p>
          <a:p>
            <a:r>
              <a:rPr lang="ru-RU" b="1" i="1">
                <a:solidFill>
                  <a:srgbClr val="FF0000"/>
                </a:solidFill>
              </a:rPr>
              <a:t>В результате реализации проекта:</a:t>
            </a:r>
          </a:p>
          <a:p>
            <a:endParaRPr lang="ru-RU">
              <a:solidFill>
                <a:srgbClr val="FF0000"/>
              </a:solidFill>
            </a:endParaRPr>
          </a:p>
          <a:p>
            <a:r>
              <a:rPr lang="ru-RU" sz="2000">
                <a:solidFill>
                  <a:srgbClr val="FF0000"/>
                </a:solidFill>
              </a:rPr>
              <a:t>1.</a:t>
            </a:r>
            <a:r>
              <a:rPr lang="ru-RU" sz="2000">
                <a:solidFill>
                  <a:srgbClr val="33CC33"/>
                </a:solidFill>
              </a:rPr>
              <a:t> Дети познакомятся: с устным народным творчеством (скороговорками, потешками, небылицами, прибаутками, присказками, шутками), с разными видами народной песни (хороводной, плясовой, игровой, лирической) и играми.</a:t>
            </a:r>
          </a:p>
          <a:p>
            <a:r>
              <a:rPr lang="ru-RU" sz="2000">
                <a:solidFill>
                  <a:srgbClr val="FF0000"/>
                </a:solidFill>
              </a:rPr>
              <a:t>2.</a:t>
            </a:r>
            <a:r>
              <a:rPr lang="ru-RU" sz="2000">
                <a:solidFill>
                  <a:srgbClr val="33CC33"/>
                </a:solidFill>
              </a:rPr>
              <a:t> У детей будут сформировано умение  свободно и  непринужденно  общаться,  умение разыгрывать спектакль по знакомому сюжету,  выразительно в своей роли и в игровом взаимодействии,  умение  сочинять этюды по сказкам, нафантазированным сюжетам.</a:t>
            </a:r>
          </a:p>
          <a:p>
            <a:r>
              <a:rPr lang="ru-RU" sz="2000">
                <a:solidFill>
                  <a:srgbClr val="FF0000"/>
                </a:solidFill>
              </a:rPr>
              <a:t>3.</a:t>
            </a:r>
            <a:r>
              <a:rPr lang="ru-RU" sz="2000">
                <a:solidFill>
                  <a:srgbClr val="33CC33"/>
                </a:solidFill>
              </a:rPr>
              <a:t> Разовьется сфера чувств, готовность к творчеству, коммуникабельность.</a:t>
            </a:r>
          </a:p>
          <a:p>
            <a:r>
              <a:rPr lang="ru-RU" sz="2000">
                <a:solidFill>
                  <a:srgbClr val="FF0000"/>
                </a:solidFill>
              </a:rPr>
              <a:t>4.</a:t>
            </a:r>
            <a:r>
              <a:rPr lang="ru-RU" sz="2000">
                <a:solidFill>
                  <a:srgbClr val="33CC33"/>
                </a:solidFill>
              </a:rPr>
              <a:t> Будет сформирована выразительная,  красочная, полная ярких сравнений, речь.</a:t>
            </a:r>
            <a:endParaRPr lang="ru-RU" sz="2000" b="1" i="1">
              <a:solidFill>
                <a:srgbClr val="33CC33"/>
              </a:solidFill>
            </a:endParaRPr>
          </a:p>
          <a:p>
            <a:r>
              <a:rPr lang="ru-RU" b="1" i="1"/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pedsovet.su/_ld/351/94240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TextBox 2"/>
          <p:cNvSpPr txBox="1">
            <a:spLocks noChangeArrowheads="1"/>
          </p:cNvSpPr>
          <p:nvPr/>
        </p:nvSpPr>
        <p:spPr bwMode="auto">
          <a:xfrm flipV="1">
            <a:off x="428625" y="584200"/>
            <a:ext cx="6143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1571625"/>
            <a:ext cx="44291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7109" name="TextBox 5"/>
          <p:cNvSpPr txBox="1">
            <a:spLocks noChangeArrowheads="1"/>
          </p:cNvSpPr>
          <p:nvPr/>
        </p:nvSpPr>
        <p:spPr bwMode="auto">
          <a:xfrm>
            <a:off x="1857375" y="0"/>
            <a:ext cx="4786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i="1">
              <a:latin typeface="Calibri" pitchFamily="34" charset="0"/>
            </a:endParaRPr>
          </a:p>
          <a:p>
            <a:endParaRPr lang="ru-RU" sz="800">
              <a:latin typeface="Calibri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38113"/>
            <a:ext cx="8929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7111" name="Rectangle 1"/>
          <p:cNvSpPr>
            <a:spLocks noChangeArrowheads="1"/>
          </p:cNvSpPr>
          <p:nvPr/>
        </p:nvSpPr>
        <p:spPr bwMode="auto">
          <a:xfrm>
            <a:off x="714375" y="1500188"/>
            <a:ext cx="24288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    </a:t>
            </a:r>
            <a:endParaRPr lang="ru-RU" sz="1600">
              <a:ea typeface="Times New Roman" pitchFamily="18" charset="0"/>
              <a:cs typeface="Arial" charset="0"/>
            </a:endParaRPr>
          </a:p>
        </p:txBody>
      </p:sp>
      <p:sp>
        <p:nvSpPr>
          <p:cNvPr id="47112" name="Rectangle 3"/>
          <p:cNvSpPr>
            <a:spLocks noChangeArrowheads="1"/>
          </p:cNvSpPr>
          <p:nvPr/>
        </p:nvSpPr>
        <p:spPr bwMode="auto">
          <a:xfrm>
            <a:off x="3143250" y="3929063"/>
            <a:ext cx="26431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    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619250" y="0"/>
            <a:ext cx="53292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Оценка результатов:</a:t>
            </a:r>
          </a:p>
        </p:txBody>
      </p:sp>
      <p:sp>
        <p:nvSpPr>
          <p:cNvPr id="47114" name="Text Box 10"/>
          <p:cNvSpPr txBox="1">
            <a:spLocks noChangeArrowheads="1"/>
          </p:cNvSpPr>
          <p:nvPr/>
        </p:nvSpPr>
        <p:spPr bwMode="auto">
          <a:xfrm>
            <a:off x="611188" y="1052513"/>
            <a:ext cx="7993062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2400">
                <a:solidFill>
                  <a:srgbClr val="33CC33"/>
                </a:solidFill>
              </a:rPr>
              <a:t>Оценка эффективности по итогам работы будет проводиться по трем направлениям: дети, педагоги и родители.</a:t>
            </a:r>
          </a:p>
          <a:p>
            <a:r>
              <a:rPr lang="ru-RU" sz="2400">
                <a:solidFill>
                  <a:srgbClr val="33CC33"/>
                </a:solidFill>
              </a:rPr>
              <a:t>      Определение продвижения детей будет отслеживаться через проведение диагностики на начало и конец учебного года, через наблюдение и анализ работы по музыкальной  деятельности, через просмотр театрализованных представлений и фольклорных праздников.</a:t>
            </a:r>
          </a:p>
          <a:p>
            <a:r>
              <a:rPr lang="ru-RU" sz="2400">
                <a:solidFill>
                  <a:srgbClr val="33CC33"/>
                </a:solidFill>
              </a:rPr>
              <a:t>      По окончании проекта будет проведено анкетирование всех участков с целью подведения итогов работы, определения роста профессионального мастерства педагогов.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 descr="http://www.pedsovet.su/_ld/351/94240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2"/>
          <p:cNvSpPr txBox="1">
            <a:spLocks noChangeArrowheads="1"/>
          </p:cNvSpPr>
          <p:nvPr/>
        </p:nvSpPr>
        <p:spPr bwMode="auto">
          <a:xfrm flipV="1">
            <a:off x="428625" y="584200"/>
            <a:ext cx="6143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1571625"/>
            <a:ext cx="44291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8916" name="TextBox 5"/>
          <p:cNvSpPr txBox="1">
            <a:spLocks noChangeArrowheads="1"/>
          </p:cNvSpPr>
          <p:nvPr/>
        </p:nvSpPr>
        <p:spPr bwMode="auto">
          <a:xfrm>
            <a:off x="1857375" y="0"/>
            <a:ext cx="4786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1600" b="1" i="1">
              <a:latin typeface="Calibri" pitchFamily="34" charset="0"/>
            </a:endParaRPr>
          </a:p>
          <a:p>
            <a:endParaRPr lang="ru-RU" sz="800">
              <a:latin typeface="Calibri" pitchFamily="34" charset="0"/>
            </a:endParaRPr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0" y="138113"/>
            <a:ext cx="89296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endParaRPr lang="ru-RU" sz="360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8" name="Rectangle 1"/>
          <p:cNvSpPr>
            <a:spLocks noChangeArrowheads="1"/>
          </p:cNvSpPr>
          <p:nvPr/>
        </p:nvSpPr>
        <p:spPr bwMode="auto">
          <a:xfrm>
            <a:off x="714375" y="1500188"/>
            <a:ext cx="2428875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    </a:t>
            </a:r>
            <a:endParaRPr lang="ru-RU" sz="1600">
              <a:ea typeface="Times New Roman" pitchFamily="18" charset="0"/>
              <a:cs typeface="Arial" charset="0"/>
            </a:endParaRPr>
          </a:p>
        </p:txBody>
      </p:sp>
      <p:sp>
        <p:nvSpPr>
          <p:cNvPr id="38919" name="Rectangle 3"/>
          <p:cNvSpPr>
            <a:spLocks noChangeArrowheads="1"/>
          </p:cNvSpPr>
          <p:nvPr/>
        </p:nvSpPr>
        <p:spPr bwMode="auto">
          <a:xfrm>
            <a:off x="3143250" y="3929063"/>
            <a:ext cx="2643188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150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charset="0"/>
              </a:rPr>
              <a:t>     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619250" y="2068513"/>
            <a:ext cx="5329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7200" b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Спасибо за</a:t>
            </a:r>
          </a:p>
          <a:p>
            <a:pPr algn="ctr">
              <a:defRPr/>
            </a:pPr>
            <a:r>
              <a:rPr lang="ru-RU" sz="7200" b="1">
                <a:solidFill>
                  <a:srgbClr val="33CC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itchFamily="18" charset="0"/>
              </a:rPr>
              <a:t>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www.pedsovet.su/_ld/306/708464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2875" y="928688"/>
            <a:ext cx="7715250" cy="59705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«…САМЫМ ВЫСОКИМ  ВИДОМ ИСКУССТВА,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САМЫМ ТАЛАНТЛИВЫМ, САМЫМ ГЕНИАЛЬНЫМ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ЯВЛЯЕТСЯ НАРОДНОЕ ИСКУССТВО, ТО ЕСТЬ ТО,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ЧТО НАРОДОМ СОХРАНЕНО, ЧТО ЗАПЕЧАТЛЕНО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НАРОДОМ, ЧТО НАРОД ПРОНЕС ЧЕРЕЗ СТОЛЕТИЯ…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 НАРОДЕ НЕ МОЖЕТ СОХРАНИТЬСЯ ТО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ИСКУССТВО, КОТОРОЕ НЕ ПРЕДСТАВЛЯЕТ ЦЕННОСТИ».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i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М.И. КАЛИНИН.</a:t>
            </a:r>
            <a:endParaRPr lang="ru-RU" sz="2800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latin typeface="+mn-lt"/>
              </a:rPr>
              <a:t>   </a:t>
            </a:r>
            <a:endParaRPr lang="ru-RU" sz="28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ttp://www.pedsovet.su/_ld/351/94240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 flipV="1">
            <a:off x="428625" y="584200"/>
            <a:ext cx="6143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5367" name="Picture 7" descr="http://mediasubs.ru/group/uploads/ez/ezoterika/image/1378006685-578071-2750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785793"/>
            <a:ext cx="3643338" cy="5769017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6429375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600" b="1" i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Актуальность.</a:t>
            </a:r>
            <a:endParaRPr lang="ru-RU" sz="3600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3200" b="1" i="1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    </a:t>
            </a:r>
            <a:r>
              <a:rPr lang="ru-RU" sz="3200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Интерес и внимание к народному искусству, в том числе и музыкальному,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  <a:p>
            <a:pPr algn="ctr" eaLnBrk="0" hangingPunct="0"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последнее время в нашей стране еще более возрос. Все чаще говорят о необходимости приобщения детей к истокам русской культуры, о возрождении народных праздников с их традициями, обычаями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 верованиями.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 descr="http://www.pedsovet.su/_ld/351/94240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TextBox 2"/>
          <p:cNvSpPr txBox="1">
            <a:spLocks noChangeArrowheads="1"/>
          </p:cNvSpPr>
          <p:nvPr/>
        </p:nvSpPr>
        <p:spPr bwMode="auto">
          <a:xfrm flipV="1">
            <a:off x="428625" y="584200"/>
            <a:ext cx="6143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16388" name="Picture 4" descr="http://img1.liveinternet.ru/images/attach/c/5/87/774/87774155_3517075_75183491_0_2ce96_bc84dabc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429000"/>
            <a:ext cx="3929090" cy="2857520"/>
          </a:xfrm>
          <a:prstGeom prst="ellipse">
            <a:avLst/>
          </a:prstGeom>
          <a:ln w="63500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90" name="Picture 6" descr="http://im0-tub-ru.yandex.net/i?id=93461347-66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71480"/>
            <a:ext cx="4214842" cy="3000396"/>
          </a:xfrm>
          <a:prstGeom prst="ellipse">
            <a:avLst/>
          </a:prstGeom>
          <a:ln w="63500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92" name="Picture 8" descr="http://im1-tub-ru.yandex.net/i?id=106388101-09-72&amp;n=2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500438"/>
            <a:ext cx="4214842" cy="2857520"/>
          </a:xfrm>
          <a:prstGeom prst="ellipse">
            <a:avLst/>
          </a:prstGeom>
          <a:ln w="63500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394" name="Picture 10" descr="http://im1-tub-ru.yandex.net/i?id=154280487-18-72&amp;n=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642918"/>
            <a:ext cx="3929090" cy="2857520"/>
          </a:xfrm>
          <a:prstGeom prst="ellipse">
            <a:avLst/>
          </a:prstGeom>
          <a:ln w="63500" cap="rnd">
            <a:solidFill>
              <a:schemeClr val="accent3">
                <a:lumMod val="5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395" name="Rectangle 11"/>
          <p:cNvSpPr>
            <a:spLocks noChangeArrowheads="1"/>
          </p:cNvSpPr>
          <p:nvPr/>
        </p:nvSpPr>
        <p:spPr bwMode="auto">
          <a:xfrm>
            <a:off x="1000125" y="142875"/>
            <a:ext cx="70008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Новизна проекта:</a:t>
            </a:r>
            <a:endParaRPr lang="ru-RU" sz="4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www.pedsovet.su/_ld/351/942408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 flipV="1">
            <a:off x="428625" y="584200"/>
            <a:ext cx="6143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3" y="500063"/>
            <a:ext cx="6000750" cy="56324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Обоснование:</a:t>
            </a:r>
            <a:r>
              <a:rPr lang="ru-RU" sz="2000" b="1" i="1" dirty="0">
                <a:latin typeface="+mn-lt"/>
              </a:rPr>
              <a:t> 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 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модернизация содержания музыкального развития детей средствами народного фольклора. В непосредственной образовательной деятельности с детьми возможно и необходимо использовать русское народное творчество.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 </a:t>
            </a:r>
            <a:endParaRPr lang="ru-RU" sz="2000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Инновационная направленность: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формирование  у детей устойчивого интереса к народному творчеству,   желание  знакомиться с разнообразными жанрами фольклора. 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 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Сроки реализации проекта: 1 год.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Вид проекта:</a:t>
            </a:r>
            <a:r>
              <a:rPr lang="ru-RU" sz="2000" dirty="0">
                <a:latin typeface="+mn-lt"/>
              </a:rPr>
              <a:t> 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творческий, групповой, комплексный.</a:t>
            </a:r>
            <a:r>
              <a:rPr lang="ru-RU" sz="2000" b="1" i="1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 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Участники:</a:t>
            </a:r>
            <a:r>
              <a:rPr lang="ru-RU" sz="2000" b="1" dirty="0">
                <a:latin typeface="+mn-lt"/>
              </a:rPr>
              <a:t> 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дети  старшей группы.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Возраст детей:</a:t>
            </a:r>
            <a:r>
              <a:rPr lang="ru-RU" sz="2000" dirty="0">
                <a:latin typeface="+mn-lt"/>
              </a:rPr>
              <a:t> 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 5-6 лет.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Продукт совместной деятельности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: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+mn-lt"/>
              </a:rPr>
              <a:t> календарные и народные праздники, вокальное пение и сочинительство, танцевальное и игровое  творчество.</a:t>
            </a:r>
          </a:p>
        </p:txBody>
      </p:sp>
      <p:pic>
        <p:nvPicPr>
          <p:cNvPr id="18434" name="Picture 2" descr="http://im5-tub-ru.yandex.net/i?id=38611459-14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071546"/>
            <a:ext cx="3428992" cy="5143536"/>
          </a:xfrm>
          <a:prstGeom prst="ellipse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www.pedsovet.su/_ld/351/94240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 flipV="1">
            <a:off x="428625" y="584200"/>
            <a:ext cx="6143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1500188" y="285750"/>
            <a:ext cx="5643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Постановка проблемы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  <p:pic>
        <p:nvPicPr>
          <p:cNvPr id="22531" name="Picture 3" descr="H:\ВАЛ.ИВ\валентина ивановна\13935680109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71876"/>
            <a:ext cx="4214842" cy="2714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532" name="Picture 4" descr="H:\ВАЛ.ИВ\IMG_463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5984" y="928670"/>
            <a:ext cx="4572032" cy="242889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533" name="Picture 5" descr="H:\ВАЛ.ИВ\з4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571876"/>
            <a:ext cx="4357718" cy="27146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http://www.pedsovet.su/_ld/351/94240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 flipV="1">
            <a:off x="428625" y="584200"/>
            <a:ext cx="6143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50" y="0"/>
            <a:ext cx="85725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Краткое описание проекта.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  <a:p>
            <a:pPr eaLnBrk="0" hangingPunct="0">
              <a:defRPr/>
            </a:pP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ea typeface="Times New Roman" pitchFamily="18" charset="0"/>
                <a:cs typeface="Arial" pitchFamily="34" charset="0"/>
              </a:rPr>
              <a:t>      </a:t>
            </a:r>
            <a:r>
              <a:rPr lang="ru-RU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eaLnBrk="0" hangingPunct="0">
              <a:defRPr/>
            </a:pP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Целью данного проекта является освоение детьми фольклорного наследия русского народа,</a:t>
            </a:r>
            <a:r>
              <a:rPr lang="ru-RU" sz="3200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как самобытной,</a:t>
            </a:r>
            <a:r>
              <a:rPr lang="ru-RU" sz="3200" dirty="0">
                <a:solidFill>
                  <a:srgbClr val="000000"/>
                </a:solidFill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ru-RU" sz="3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целостной системы гармоничного и творческого развития личности.</a:t>
            </a:r>
            <a:endParaRPr lang="ru-RU" sz="3200" dirty="0">
              <a:latin typeface="Arial" pitchFamily="34" charset="0"/>
            </a:endParaRPr>
          </a:p>
        </p:txBody>
      </p:sp>
      <p:pic>
        <p:nvPicPr>
          <p:cNvPr id="24580" name="Picture 4" descr="H:\ВАЛ.ИВ\IMG_47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786190"/>
            <a:ext cx="4714908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http://www.pedsovet.su/_ld/351/94240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TextBox 2"/>
          <p:cNvSpPr txBox="1">
            <a:spLocks noChangeArrowheads="1"/>
          </p:cNvSpPr>
          <p:nvPr/>
        </p:nvSpPr>
        <p:spPr bwMode="auto">
          <a:xfrm flipV="1">
            <a:off x="428625" y="584200"/>
            <a:ext cx="6143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1571625"/>
            <a:ext cx="4429125" cy="32321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    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r>
              <a:rPr lang="ru-RU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Основной принцип проекта</a:t>
            </a:r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–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+mn-lt"/>
              </a:rPr>
              <a:t>принцип взаимодействия ребенка с различными формами народного фольклора. </a:t>
            </a:r>
          </a:p>
        </p:txBody>
      </p:sp>
      <p:pic>
        <p:nvPicPr>
          <p:cNvPr id="26626" name="Picture 2" descr="http://im5-tub-ru.yandex.net/i?id=10758272-71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928670"/>
            <a:ext cx="4500594" cy="5572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http://www.pedsovet.su/_ld/351/94240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TextBox 2"/>
          <p:cNvSpPr txBox="1">
            <a:spLocks noChangeArrowheads="1"/>
          </p:cNvSpPr>
          <p:nvPr/>
        </p:nvSpPr>
        <p:spPr bwMode="auto">
          <a:xfrm flipV="1">
            <a:off x="428625" y="584200"/>
            <a:ext cx="61436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88" y="1571625"/>
            <a:ext cx="44291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 </a:t>
            </a:r>
            <a:endParaRPr lang="ru-RU" sz="2800" b="1" dirty="0">
              <a:solidFill>
                <a:schemeClr val="accent3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313" y="0"/>
            <a:ext cx="8715375" cy="68627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b="1" i="1" dirty="0"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Цель проекта: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 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50"/>
                </a:solidFill>
                <a:latin typeface="+mn-lt"/>
              </a:rPr>
              <a:t>Приобщать детей к истокам русской культуры,  воспитывать у детей способность и умение эстетически воспринимать произведения народного творчества, развить умение и навыки исполнительской деятельности.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B050"/>
                </a:solidFill>
                <a:latin typeface="+mn-lt"/>
              </a:rPr>
              <a:t>Духовно-нравственное воспитание дошкольников через знакомство с праздниками, традициями и обычаями русского народа.  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Задачи:</a:t>
            </a:r>
            <a:r>
              <a:rPr lang="ru-RU" sz="2000" dirty="0">
                <a:latin typeface="+mn-lt"/>
              </a:rPr>
              <a:t>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 З</a:t>
            </a:r>
            <a:r>
              <a:rPr lang="ru-RU" sz="1600" dirty="0">
                <a:latin typeface="+mn-lt"/>
              </a:rPr>
              <a:t>накомить детей со звучанием и внешним видом русских народных инструментов (жалейка, рожок, гусли, балалайка, гармонь, баян, ансамбль русских народных инструментов и т.п.).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 З</a:t>
            </a:r>
            <a:r>
              <a:rPr lang="ru-RU" sz="1600" dirty="0">
                <a:latin typeface="+mn-lt"/>
              </a:rPr>
              <a:t>накомить детей с русскими народными песнями различных жанров: календарные, трудовые, земледельческие, плясовые, обрядовые, лирические, шуточные, хороводные и пр.;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Р</a:t>
            </a:r>
            <a:r>
              <a:rPr lang="ru-RU" sz="1600" dirty="0">
                <a:latin typeface="+mn-lt"/>
              </a:rPr>
              <a:t>асширять знания детей о народных праздниках, обычаях и традициях русского народа.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Ф</a:t>
            </a:r>
            <a:r>
              <a:rPr lang="ru-RU" sz="1600" dirty="0">
                <a:latin typeface="+mn-lt"/>
              </a:rPr>
              <a:t>ормировать творческие проявления при </a:t>
            </a:r>
            <a:r>
              <a:rPr lang="ru-RU" sz="1600" dirty="0" err="1">
                <a:latin typeface="+mn-lt"/>
              </a:rPr>
              <a:t>инсценировании</a:t>
            </a:r>
            <a:r>
              <a:rPr lang="ru-RU" sz="1600" dirty="0">
                <a:latin typeface="+mn-lt"/>
              </a:rPr>
              <a:t> песен, </a:t>
            </a:r>
            <a:r>
              <a:rPr lang="ru-RU" sz="1600" dirty="0" err="1">
                <a:latin typeface="+mn-lt"/>
              </a:rPr>
              <a:t>попевок</a:t>
            </a:r>
            <a:r>
              <a:rPr lang="ru-RU" sz="1600" dirty="0">
                <a:latin typeface="+mn-lt"/>
              </a:rPr>
              <a:t>,  в исполнении танцевальных движений, в народных играх со словом.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Р</a:t>
            </a:r>
            <a:r>
              <a:rPr lang="ru-RU" sz="1600" dirty="0">
                <a:latin typeface="+mn-lt"/>
              </a:rPr>
              <a:t>асширять диапазон детского голоса, развивать вокально-хоровые навыки, чистоту интонирования    средствами народного фольклора.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Р</a:t>
            </a:r>
            <a:r>
              <a:rPr lang="ru-RU" sz="1600" dirty="0">
                <a:latin typeface="+mn-lt"/>
              </a:rPr>
              <a:t>азвивать умение разыгрывать театральные  представления, основанные на русском фольклоре.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 Р</a:t>
            </a:r>
            <a:r>
              <a:rPr lang="ru-RU" sz="1600" dirty="0">
                <a:latin typeface="+mn-lt"/>
              </a:rPr>
              <a:t>азвивать воображение, творческие и актерские способности;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 Р</a:t>
            </a:r>
            <a:r>
              <a:rPr lang="ru-RU" sz="1600" dirty="0">
                <a:latin typeface="+mn-lt"/>
              </a:rPr>
              <a:t>азвивать эмоциональное восприятие народной музыки в различных видах музыкальной деятельности;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+mn-lt"/>
              </a:rPr>
              <a:t> </a:t>
            </a:r>
            <a:r>
              <a:rPr lang="ru-RU" sz="1600" b="1" dirty="0">
                <a:solidFill>
                  <a:srgbClr val="FF0000"/>
                </a:solidFill>
                <a:latin typeface="+mn-lt"/>
              </a:rPr>
              <a:t>Р</a:t>
            </a:r>
            <a:r>
              <a:rPr lang="ru-RU" sz="1600" dirty="0">
                <a:latin typeface="+mn-lt"/>
              </a:rPr>
              <a:t>азвивать умение разыгрывать театральные  представления, основанные на русском фольклоре.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 С</a:t>
            </a:r>
            <a:r>
              <a:rPr lang="ru-RU" sz="1600" dirty="0">
                <a:latin typeface="+mn-lt"/>
              </a:rPr>
              <a:t>оздавать необходимую предметно–развивающую среду.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FF0000"/>
                </a:solidFill>
                <a:latin typeface="+mn-lt"/>
              </a:rPr>
              <a:t> В</a:t>
            </a:r>
            <a:r>
              <a:rPr lang="ru-RU" sz="1600" dirty="0">
                <a:latin typeface="+mn-lt"/>
              </a:rPr>
              <a:t>оспитывать патриотические чувства, гордость за великую державу.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</TotalTime>
  <Words>375</Words>
  <Application>Microsoft Office PowerPoint</Application>
  <PresentationFormat>Экран (4:3)</PresentationFormat>
  <Paragraphs>145</Paragraphs>
  <Slides>19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Constantia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МАДОУ дс119</cp:lastModifiedBy>
  <cp:revision>34</cp:revision>
  <dcterms:created xsi:type="dcterms:W3CDTF">2014-03-22T15:35:31Z</dcterms:created>
  <dcterms:modified xsi:type="dcterms:W3CDTF">2016-12-09T08:11:58Z</dcterms:modified>
</cp:coreProperties>
</file>