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20DD-BB82-4AB8-858E-5C77FB978CF7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C73F-EEBC-4AF2-BAAF-DC48DD56C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75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20DD-BB82-4AB8-858E-5C77FB978CF7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C73F-EEBC-4AF2-BAAF-DC48DD56C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92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20DD-BB82-4AB8-858E-5C77FB978CF7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C73F-EEBC-4AF2-BAAF-DC48DD56C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84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20DD-BB82-4AB8-858E-5C77FB978CF7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C73F-EEBC-4AF2-BAAF-DC48DD56C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3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20DD-BB82-4AB8-858E-5C77FB978CF7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C73F-EEBC-4AF2-BAAF-DC48DD56C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59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20DD-BB82-4AB8-858E-5C77FB978CF7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C73F-EEBC-4AF2-BAAF-DC48DD56C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32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20DD-BB82-4AB8-858E-5C77FB978CF7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C73F-EEBC-4AF2-BAAF-DC48DD56C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20DD-BB82-4AB8-858E-5C77FB978CF7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C73F-EEBC-4AF2-BAAF-DC48DD56C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38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20DD-BB82-4AB8-858E-5C77FB978CF7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C73F-EEBC-4AF2-BAAF-DC48DD56C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08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20DD-BB82-4AB8-858E-5C77FB978CF7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C73F-EEBC-4AF2-BAAF-DC48DD56C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5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520DD-BB82-4AB8-858E-5C77FB978CF7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C73F-EEBC-4AF2-BAAF-DC48DD56C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73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520DD-BB82-4AB8-858E-5C77FB978CF7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AC73F-EEBC-4AF2-BAAF-DC48DD56C9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73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" y="0"/>
            <a:ext cx="9140052" cy="6855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060690" cy="1470025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solidFill>
                  <a:schemeClr val="bg1">
                    <a:lumMod val="95000"/>
                  </a:schemeClr>
                </a:solidFill>
              </a:rPr>
              <a:t>Организация и проведение прогулок в ДОО</a:t>
            </a:r>
            <a:endParaRPr lang="ru-RU" sz="5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11960" y="4365104"/>
            <a:ext cx="4680520" cy="50405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Подготовил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Прошина Н.В.</a:t>
            </a:r>
          </a:p>
        </p:txBody>
      </p:sp>
      <p:sp>
        <p:nvSpPr>
          <p:cNvPr id="7" name="Подзаголовок 5"/>
          <p:cNvSpPr txBox="1">
            <a:spLocks/>
          </p:cNvSpPr>
          <p:nvPr/>
        </p:nvSpPr>
        <p:spPr>
          <a:xfrm>
            <a:off x="2123728" y="5949280"/>
            <a:ext cx="468052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Калининград 2015</a:t>
            </a:r>
          </a:p>
        </p:txBody>
      </p:sp>
    </p:spTree>
    <p:extLst>
      <p:ext uri="{BB962C8B-B14F-4D97-AF65-F5344CB8AC3E}">
        <p14:creationId xmlns:p14="http://schemas.microsoft.com/office/powerpoint/2010/main" val="386882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1"/>
            <a:ext cx="9140052" cy="68550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79712" y="323945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Подвижные игры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96752"/>
            <a:ext cx="4391637" cy="526297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/>
              <a:t>игры малоподвижные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игры средней </a:t>
            </a:r>
            <a:r>
              <a:rPr lang="ru-RU" sz="2400" dirty="0" smtClean="0"/>
              <a:t>активности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игры с высокой двигательной </a:t>
            </a:r>
            <a:r>
              <a:rPr lang="ru-RU" sz="2400" dirty="0" smtClean="0"/>
              <a:t>активностью</a:t>
            </a:r>
          </a:p>
          <a:p>
            <a:pPr fontAlgn="base"/>
            <a:r>
              <a:rPr lang="ru-RU" sz="2400" dirty="0" smtClean="0"/>
              <a:t>-   забавы</a:t>
            </a:r>
            <a:endParaRPr lang="ru-RU" sz="2400" dirty="0"/>
          </a:p>
          <a:p>
            <a:pPr fontAlgn="base"/>
            <a:r>
              <a:rPr lang="ru-RU" sz="2400" dirty="0" smtClean="0"/>
              <a:t>-  аттракционы</a:t>
            </a:r>
            <a:endParaRPr lang="ru-RU" sz="2400" dirty="0"/>
          </a:p>
          <a:p>
            <a:pPr fontAlgn="base"/>
            <a:r>
              <a:rPr lang="ru-RU" sz="2400" dirty="0" smtClean="0"/>
              <a:t>-  игры-эстафеты</a:t>
            </a:r>
            <a:endParaRPr lang="ru-RU" sz="2400" dirty="0"/>
          </a:p>
          <a:p>
            <a:pPr fontAlgn="base"/>
            <a:r>
              <a:rPr lang="ru-RU" sz="2400" dirty="0" smtClean="0"/>
              <a:t>-  сюжетные </a:t>
            </a:r>
            <a:r>
              <a:rPr lang="ru-RU" sz="2400" dirty="0"/>
              <a:t>подвижные игры</a:t>
            </a:r>
          </a:p>
          <a:p>
            <a:pPr fontAlgn="base"/>
            <a:r>
              <a:rPr lang="ru-RU" sz="2400" dirty="0" smtClean="0"/>
              <a:t>-  игры </a:t>
            </a:r>
            <a:r>
              <a:rPr lang="ru-RU" sz="2400" dirty="0"/>
              <a:t>с элементами спорта</a:t>
            </a:r>
          </a:p>
          <a:p>
            <a:pPr fontAlgn="base"/>
            <a:r>
              <a:rPr lang="ru-RU" sz="2400" dirty="0" smtClean="0"/>
              <a:t>-  сюжетные </a:t>
            </a:r>
            <a:r>
              <a:rPr lang="ru-RU" sz="2400" dirty="0"/>
              <a:t>подвижные игры</a:t>
            </a:r>
          </a:p>
          <a:p>
            <a:pPr fontAlgn="base"/>
            <a:r>
              <a:rPr lang="ru-RU" sz="2400" dirty="0" smtClean="0"/>
              <a:t>-  бессюжетные </a:t>
            </a:r>
            <a:r>
              <a:rPr lang="ru-RU" sz="2400" dirty="0"/>
              <a:t>подвижные игр</a:t>
            </a:r>
          </a:p>
          <a:p>
            <a:pPr fontAlgn="base"/>
            <a:r>
              <a:rPr lang="ru-RU" sz="2400" dirty="0" smtClean="0"/>
              <a:t>-  народные </a:t>
            </a:r>
            <a:r>
              <a:rPr lang="ru-RU" sz="2400" dirty="0"/>
              <a:t>игры</a:t>
            </a:r>
          </a:p>
          <a:p>
            <a:pPr fontAlgn="base"/>
            <a:r>
              <a:rPr lang="ru-RU" sz="2400" dirty="0" smtClean="0"/>
              <a:t>-  хороводные</a:t>
            </a:r>
            <a:endParaRPr lang="ru-RU" sz="2400" dirty="0"/>
          </a:p>
          <a:p>
            <a:r>
              <a:rPr lang="ru-RU" sz="2400" dirty="0" smtClean="0"/>
              <a:t>-  спортивные </a:t>
            </a:r>
            <a:r>
              <a:rPr lang="ru-RU" sz="2400" dirty="0"/>
              <a:t>упражнения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2365" y="1628800"/>
            <a:ext cx="36004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ru-RU" sz="2000" dirty="0"/>
              <a:t>Младший возраст – 6-10 минут</a:t>
            </a:r>
          </a:p>
          <a:p>
            <a:pPr algn="ctr" fontAlgn="base"/>
            <a:r>
              <a:rPr lang="ru-RU" sz="2000" dirty="0"/>
              <a:t>Старший возраст – 10-15 </a:t>
            </a:r>
            <a:r>
              <a:rPr lang="ru-RU" sz="2000" dirty="0" smtClean="0"/>
              <a:t>минут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172163" y="3068960"/>
            <a:ext cx="36004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ru-RU" sz="2400" dirty="0"/>
              <a:t>Каждый месяц разучивание 2-3 п/и (повтор в течение месяца и закрепление 3-4 раза в год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90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052" cy="68550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323945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Индивидуальная работа</a:t>
            </a:r>
            <a:r>
              <a:rPr lang="ru-RU" sz="32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016" y="1327299"/>
            <a:ext cx="5040560" cy="169277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младшей группе</a:t>
            </a:r>
            <a:r>
              <a:rPr lang="ru-RU" sz="2600" dirty="0"/>
              <a:t> дети получают индивидуальные поручения, состоящие из одной-двух трудовых </a:t>
            </a:r>
            <a:r>
              <a:rPr lang="ru-RU" sz="2600" dirty="0" smtClean="0"/>
              <a:t>операций.</a:t>
            </a:r>
            <a:r>
              <a:rPr lang="ru-RU" sz="26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47456" y="2695451"/>
            <a:ext cx="5040560" cy="169277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средней группе</a:t>
            </a:r>
            <a:r>
              <a:rPr lang="ru-RU" sz="2600" dirty="0"/>
              <a:t> одновременно могут работать две подгруппы и выполнять разные трудовые поручения</a:t>
            </a:r>
            <a:r>
              <a:rPr lang="ru-RU" sz="26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4104658"/>
            <a:ext cx="5040560" cy="169277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детей старшего возраста</a:t>
            </a:r>
            <a:r>
              <a:rPr lang="ru-RU" sz="2600" dirty="0"/>
              <a:t> необходимо сформировать умение принять трудовую задачу</a:t>
            </a:r>
            <a:endParaRPr lang="ru-RU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2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1"/>
            <a:ext cx="9140052" cy="68550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59632" y="472316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Самостоятельная деятельность детей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1844824"/>
            <a:ext cx="7272808" cy="252376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Д</a:t>
            </a:r>
            <a:r>
              <a:rPr lang="ru-RU" sz="2800" dirty="0" smtClean="0"/>
              <a:t>ети </a:t>
            </a:r>
            <a:r>
              <a:rPr lang="ru-RU" sz="2800" dirty="0"/>
              <a:t>отражают впечатления, полученные в процессе НОД, экскурсий, повседневной жизни, усваивают знания о труде взрослых. Происходит это в процессе сюжетно-ролевых игр.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9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5"/>
            <a:ext cx="9140052" cy="68550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472316"/>
            <a:ext cx="784887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 планировании прогулки воспитатель должен учитывать множество разнообразных факторов:</a:t>
            </a:r>
          </a:p>
          <a:p>
            <a:pPr fontAlgn="base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погодные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условия;           </a:t>
            </a:r>
          </a:p>
          <a:p>
            <a:pPr fontAlgn="base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возраст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контингент детей;</a:t>
            </a:r>
          </a:p>
          <a:p>
            <a:pPr fontAlgn="base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наличие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инвентаря и соответствующего оборудования;</a:t>
            </a:r>
          </a:p>
          <a:p>
            <a:pPr fontAlgn="base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предыдущие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занятия в группе и многое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др.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747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5"/>
            <a:ext cx="9140052" cy="6855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472316"/>
            <a:ext cx="7848872" cy="6001643"/>
          </a:xfrm>
          <a:prstGeom prst="rect">
            <a:avLst/>
          </a:prstGeom>
          <a:solidFill>
            <a:srgbClr val="7030A0">
              <a:alpha val="57000"/>
            </a:srgb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ru-RU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Виды прогулок в детском </a:t>
            </a: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саду</a:t>
            </a:r>
            <a:endParaRPr lang="ru-RU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lvl="0" fontAlgn="base"/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 месту проведения</a:t>
            </a: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fontAlgn="base"/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на </a:t>
            </a:r>
            <a:r>
              <a:rPr lang="ru-RU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территории участка детского сада;</a:t>
            </a:r>
          </a:p>
          <a:p>
            <a:pPr fontAlgn="base"/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за </a:t>
            </a:r>
            <a:r>
              <a:rPr lang="ru-RU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пределами территории детского </a:t>
            </a: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сада</a:t>
            </a:r>
          </a:p>
          <a:p>
            <a:pPr algn="ctr" fontAlgn="base"/>
            <a:r>
              <a:rPr lang="ru-RU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 содержанию:</a:t>
            </a:r>
          </a:p>
          <a:p>
            <a:pPr algn="ctr" fontAlgn="base"/>
            <a:r>
              <a:rPr lang="ru-RU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</a:t>
            </a: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традиционная</a:t>
            </a:r>
            <a:endParaRPr lang="ru-RU" sz="32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тематическая</a:t>
            </a:r>
          </a:p>
          <a:p>
            <a:pPr algn="ctr" fontAlgn="base"/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целевая</a:t>
            </a:r>
          </a:p>
          <a:p>
            <a:pPr algn="ctr" fontAlgn="base"/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экскурсия </a:t>
            </a:r>
          </a:p>
          <a:p>
            <a:pPr algn="ctr" fontAlgn="base"/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поход</a:t>
            </a:r>
          </a:p>
          <a:p>
            <a:pPr algn="ctr" fontAlgn="base"/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</a:t>
            </a:r>
            <a:r>
              <a:rPr lang="ru-RU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</a:t>
            </a: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портивные </a:t>
            </a:r>
            <a:r>
              <a:rPr lang="ru-RU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эстафеты.</a:t>
            </a:r>
          </a:p>
          <a:p>
            <a:pPr algn="ctr" fontAlgn="base"/>
            <a:r>
              <a:rPr lang="ru-RU" sz="3200" dirty="0" smtClean="0"/>
              <a:t>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43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1"/>
            <a:ext cx="9140052" cy="68550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5590" y="1124744"/>
            <a:ext cx="7848872" cy="3970318"/>
          </a:xfrm>
          <a:prstGeom prst="rect">
            <a:avLst/>
          </a:prstGeom>
          <a:solidFill>
            <a:schemeClr val="accent2">
              <a:lumMod val="40000"/>
              <a:lumOff val="60000"/>
              <a:alpha val="62000"/>
            </a:schemeClr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ru-RU" sz="3600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Таким образом, прогулка – это замечательное время, когда взрослый может постепенно приобщать ребенка к тайнам природы – живой и неживой, рассказывать о жизни самых различных растений и животных. </a:t>
            </a:r>
            <a:endParaRPr lang="ru-RU" sz="32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17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5"/>
            <a:ext cx="9140052" cy="685503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29290" y="2780928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252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1"/>
            <a:ext cx="9140052" cy="6855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52565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Прогулка является первым и наиболее доступным средством закаливания детского организма. Она способствует повышению его выносливости и устойчивости к неблагоприятным воздействиям внешней среды, особенно к простудным заболеваниям.</a:t>
            </a:r>
          </a:p>
        </p:txBody>
      </p:sp>
    </p:spTree>
    <p:extLst>
      <p:ext uri="{BB962C8B-B14F-4D97-AF65-F5344CB8AC3E}">
        <p14:creationId xmlns:p14="http://schemas.microsoft.com/office/powerpoint/2010/main" val="122111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5" y="2961"/>
            <a:ext cx="9140052" cy="6855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281" y="270892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b="1" dirty="0" smtClean="0"/>
              <a:t>Основные </a:t>
            </a:r>
            <a:r>
              <a:rPr lang="ru-RU" sz="2800" b="1" dirty="0"/>
              <a:t>требования к организации прогулок определены постановлением Главного государственного санитарного врача РФ от 15.05.2013 № 26 «Об утверждении СанПиН 2.4.1.3049-13 "Санитарно-эпидемиологические требования к устройству, содержанию и организации режима </a:t>
            </a:r>
            <a:r>
              <a:rPr lang="ru-RU" sz="2800" b="1" dirty="0" smtClean="0"/>
              <a:t>работы </a:t>
            </a:r>
            <a:r>
              <a:rPr lang="ru-RU" sz="2800" b="1" dirty="0"/>
              <a:t>дошкольных образовательных организаций"». 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	Так</a:t>
            </a:r>
            <a:r>
              <a:rPr lang="ru-RU" sz="2800" b="1" dirty="0"/>
              <a:t>, согласно п. 11.5 рекомендуемая продолжительность ежедневных прогулок составляет 3-4 ч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 smtClean="0"/>
              <a:t>	В </a:t>
            </a:r>
            <a:r>
              <a:rPr lang="ru-RU" sz="2800" b="1" dirty="0"/>
              <a:t>соответствии с п. 11.6 рекомендуется организовывать прогулки 2 раза в день: в первую половину дня и во вторую половину дня - после дневного сна или перед уходом детей домой.</a:t>
            </a:r>
          </a:p>
        </p:txBody>
      </p:sp>
    </p:spTree>
    <p:extLst>
      <p:ext uri="{BB962C8B-B14F-4D97-AF65-F5344CB8AC3E}">
        <p14:creationId xmlns:p14="http://schemas.microsoft.com/office/powerpoint/2010/main" val="30426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0" y="0"/>
            <a:ext cx="9140052" cy="6855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362075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b="0" dirty="0" err="1">
                <a:solidFill>
                  <a:schemeClr val="bg1"/>
                </a:solidFill>
              </a:rPr>
              <a:t>воспитательно</a:t>
            </a:r>
            <a:r>
              <a:rPr lang="ru-RU" b="0" dirty="0">
                <a:solidFill>
                  <a:schemeClr val="bg1"/>
                </a:solidFill>
              </a:rPr>
              <a:t>-образовательные задачи:</a:t>
            </a:r>
            <a:r>
              <a:rPr lang="ru-RU" b="0" dirty="0"/>
              <a:t/>
            </a:r>
            <a:br>
              <a:rPr lang="ru-RU" b="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-</a:t>
            </a:r>
            <a:r>
              <a:rPr lang="ru-RU" b="0" dirty="0"/>
              <a:t>Оздоровление детей.</a:t>
            </a:r>
            <a:br>
              <a:rPr lang="ru-RU" b="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/>
              <a:t>-Физическое развитие.</a:t>
            </a:r>
            <a:br>
              <a:rPr lang="ru-RU" b="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/>
              <a:t>-Развитие самостоятельности.</a:t>
            </a:r>
            <a:br>
              <a:rPr lang="ru-RU" b="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02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1"/>
            <a:ext cx="9140052" cy="6855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bg1"/>
                </a:solidFill>
              </a:rPr>
              <a:t>- Расширение кругозора.</a:t>
            </a:r>
            <a:br>
              <a:rPr lang="ru-RU" b="0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b="0" dirty="0" smtClean="0">
                <a:solidFill>
                  <a:schemeClr val="bg1"/>
                </a:solidFill>
              </a:rPr>
              <a:t>-Ознакомление с окружающим миром</a:t>
            </a:r>
            <a:r>
              <a:rPr lang="ru-RU" b="0" dirty="0" smtClean="0"/>
              <a:t>.</a:t>
            </a:r>
            <a:br>
              <a:rPr lang="ru-RU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-Воспитание эстетических чувств, культуры поведения.</a:t>
            </a:r>
            <a:br>
              <a:rPr lang="ru-RU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-Воспитание экологической культуры дошкольников</a:t>
            </a:r>
            <a:br>
              <a:rPr lang="ru-RU" b="0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1"/>
            <a:ext cx="9140052" cy="6855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226" y="2708920"/>
            <a:ext cx="822960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>
                <a:solidFill>
                  <a:schemeClr val="bg1"/>
                </a:solidFill>
              </a:rPr>
              <a:t>Составными частями прогулки являются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b="1" dirty="0" smtClean="0">
                <a:latin typeface="Consolas" pitchFamily="49" charset="0"/>
                <a:cs typeface="Microsoft Uighur" pitchFamily="2" charset="-78"/>
              </a:rPr>
              <a:t>1</a:t>
            </a:r>
            <a:r>
              <a:rPr lang="ru-RU" b="1" dirty="0">
                <a:latin typeface="Consolas" pitchFamily="49" charset="0"/>
                <a:cs typeface="Microsoft Uighur" pitchFamily="2" charset="-78"/>
              </a:rPr>
              <a:t> </a:t>
            </a:r>
            <a:r>
              <a:rPr lang="ru-RU" b="1" dirty="0"/>
              <a:t> </a:t>
            </a:r>
            <a:r>
              <a:rPr lang="ru-RU" dirty="0"/>
              <a:t>  Разнообразные наблюдения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/>
              <a:t>2</a:t>
            </a:r>
            <a:r>
              <a:rPr lang="ru-RU" dirty="0"/>
              <a:t>      Основные движения и подвижные игры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/>
              <a:t>3</a:t>
            </a:r>
            <a:r>
              <a:rPr lang="ru-RU" dirty="0"/>
              <a:t>      Индивидуальная работа</a:t>
            </a:r>
            <a:r>
              <a:rPr lang="ru-RU" dirty="0" smtClean="0"/>
              <a:t>./</a:t>
            </a:r>
            <a:r>
              <a:rPr lang="ru-RU" dirty="0"/>
              <a:t>Дидактические игры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/>
              <a:t>4</a:t>
            </a:r>
            <a:r>
              <a:rPr lang="ru-RU" dirty="0"/>
              <a:t>     Трудовая </a:t>
            </a:r>
            <a:r>
              <a:rPr lang="ru-RU" dirty="0" smtClean="0"/>
              <a:t>деятельность.</a:t>
            </a:r>
            <a:br>
              <a:rPr lang="ru-RU" dirty="0" smtClean="0"/>
            </a:br>
            <a:r>
              <a:rPr lang="ru-RU" b="1" dirty="0" smtClean="0"/>
              <a:t>5</a:t>
            </a:r>
            <a:r>
              <a:rPr lang="ru-RU" dirty="0"/>
              <a:t>   Самостоятельная игровая деятельность детей.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6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1"/>
            <a:ext cx="9140052" cy="685503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826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Наблюдения </a:t>
            </a:r>
            <a:r>
              <a:rPr lang="ru-RU" dirty="0">
                <a:solidFill>
                  <a:schemeClr val="bg1"/>
                </a:solidFill>
              </a:rPr>
              <a:t>– основной метод обучения.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977" y="2457513"/>
            <a:ext cx="3168352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наблюдения за живыми объектами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67314" y="2599483"/>
            <a:ext cx="3816424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наблюдения за неживыми объектами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5736" y="4549676"/>
            <a:ext cx="4032448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наблюдения за явлениями окружающей действительности 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627784" y="1700808"/>
            <a:ext cx="864096" cy="898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067944" y="2093272"/>
            <a:ext cx="0" cy="19117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256076" y="1587062"/>
            <a:ext cx="756084" cy="1012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7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1"/>
            <a:ext cx="9140052" cy="68550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482917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Дидактические игры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713216"/>
            <a:ext cx="3456384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/>
              <a:t>Игры с предметами</a:t>
            </a:r>
            <a:r>
              <a:rPr lang="ru-RU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2080" y="4725144"/>
            <a:ext cx="3456384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/>
              <a:t>Словесные </a:t>
            </a:r>
            <a:r>
              <a:rPr lang="ru-RU" sz="2600" b="1" dirty="0" smtClean="0"/>
              <a:t>игры</a:t>
            </a:r>
            <a:r>
              <a:rPr lang="ru-RU" sz="2600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7698" y="1614598"/>
            <a:ext cx="5904656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/>
              <a:t>Каждая дидактическая игра состоит: из дидактической задачи, содержания, правил, игровых ситуаций</a:t>
            </a:r>
            <a:r>
              <a:rPr lang="ru-RU" i="1" dirty="0"/>
              <a:t> 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5652120" y="3789331"/>
            <a:ext cx="115212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276128" y="3783253"/>
            <a:ext cx="115212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8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1"/>
            <a:ext cx="9140052" cy="68550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9672" y="170386"/>
            <a:ext cx="5690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Трудовая деятельность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8858" y="3284984"/>
            <a:ext cx="3266993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600" b="1" dirty="0"/>
              <a:t>3</a:t>
            </a:r>
            <a:r>
              <a:rPr lang="ru-RU" sz="2600" b="1" dirty="0" smtClean="0"/>
              <a:t>. Труд </a:t>
            </a:r>
            <a:r>
              <a:rPr lang="ru-RU" sz="2600" b="1" dirty="0"/>
              <a:t>в природе</a:t>
            </a:r>
            <a:r>
              <a:rPr lang="ru-RU" sz="2600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484784"/>
            <a:ext cx="3384376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1. Самообслуживание</a:t>
            </a:r>
            <a:endParaRPr lang="ru-RU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2351317"/>
            <a:ext cx="4786179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2. Хозяйственно-бытовой </a:t>
            </a:r>
            <a:r>
              <a:rPr lang="ru-RU" sz="2600" b="1" dirty="0"/>
              <a:t>труд</a:t>
            </a:r>
            <a:r>
              <a:rPr lang="ru-RU" b="1" dirty="0"/>
              <a:t> 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98678" y="4137467"/>
            <a:ext cx="3025323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4. Ручной </a:t>
            </a:r>
            <a:r>
              <a:rPr lang="ru-RU" sz="2600" b="1" dirty="0"/>
              <a:t>труд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957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292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Consolas</vt:lpstr>
      <vt:lpstr>Microsoft Uighur</vt:lpstr>
      <vt:lpstr>Тема Office</vt:lpstr>
      <vt:lpstr>Организация и проведение прогулок в ДОО</vt:lpstr>
      <vt:lpstr>Прогулка является первым и наиболее доступным средством закаливания детского организма. Она способствует повышению его выносливости и устойчивости к неблагоприятным воздействиям внешней среды, особенно к простудным заболеваниям.</vt:lpstr>
      <vt:lpstr> Основные требования к организации прогулок определены постановлением Главного государственного санитарного врача РФ от 15.05.2013 № 26 «Об утверждении СанПиН 2.4.1.3049-13 "Санитарно-эпидемиологические требования к устройству, содержанию и организации режима работы дошкольных образовательных организаций"».   Так, согласно п. 11.5 рекомендуемая продолжительность ежедневных прогулок составляет 3-4 ч.  В соответствии с п. 11.6 рекомендуется организовывать прогулки 2 раза в день: в первую половину дня и во вторую половину дня - после дневного сна или перед уходом детей домой.</vt:lpstr>
      <vt:lpstr>воспитательно-образовательные задачи:  -Оздоровление детей.  -Физическое развитие.  -Развитие самостоятельности.  </vt:lpstr>
      <vt:lpstr>- Расширение кругозора.  -Ознакомление с окружающим миром.  -Воспитание эстетических чувств, культуры поведения.  -Воспитание экологической культуры дошкольников </vt:lpstr>
      <vt:lpstr>Составными частями прогулки являются: 1    Разнообразные наблюдения. 2      Основные движения и подвижные игры. 3      Индивидуальная работа./Дидактические игры. 4     Трудовая деятельность. 5   Самостоятельная игровая деятельность детей. </vt:lpstr>
      <vt:lpstr>Наблюдения – основной метод обучения.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проведение прогулок в ДОО</dc:title>
  <dc:creator>User</dc:creator>
  <cp:lastModifiedBy>МАДОУ дс119</cp:lastModifiedBy>
  <cp:revision>9</cp:revision>
  <dcterms:created xsi:type="dcterms:W3CDTF">2015-04-22T18:46:05Z</dcterms:created>
  <dcterms:modified xsi:type="dcterms:W3CDTF">2017-02-03T10:19:38Z</dcterms:modified>
</cp:coreProperties>
</file>